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4" r:id="rId1"/>
    <p:sldMasterId id="2147483695" r:id="rId2"/>
    <p:sldMasterId id="2147483696" r:id="rId3"/>
  </p:sldMasterIdLst>
  <p:notesMasterIdLst>
    <p:notesMasterId r:id="rId26"/>
  </p:notesMasterIdLst>
  <p:sldIdLst>
    <p:sldId id="256" r:id="rId4"/>
    <p:sldId id="257" r:id="rId5"/>
    <p:sldId id="258" r:id="rId6"/>
    <p:sldId id="259" r:id="rId7"/>
    <p:sldId id="260" r:id="rId8"/>
    <p:sldId id="283" r:id="rId9"/>
    <p:sldId id="285" r:id="rId10"/>
    <p:sldId id="286" r:id="rId11"/>
    <p:sldId id="261" r:id="rId12"/>
    <p:sldId id="262" r:id="rId13"/>
    <p:sldId id="265" r:id="rId14"/>
    <p:sldId id="266" r:id="rId15"/>
    <p:sldId id="267" r:id="rId16"/>
    <p:sldId id="268" r:id="rId17"/>
    <p:sldId id="269" r:id="rId18"/>
    <p:sldId id="270" r:id="rId19"/>
    <p:sldId id="284" r:id="rId20"/>
    <p:sldId id="275" r:id="rId21"/>
    <p:sldId id="276" r:id="rId22"/>
    <p:sldId id="277" r:id="rId23"/>
    <p:sldId id="278" r:id="rId24"/>
    <p:sldId id="281"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3138"/>
    <a:srgbClr val="AFB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626"/>
  </p:normalViewPr>
  <p:slideViewPr>
    <p:cSldViewPr snapToGrid="0">
      <p:cViewPr varScale="1">
        <p:scale>
          <a:sx n="125" d="100"/>
          <a:sy n="125" d="100"/>
        </p:scale>
        <p:origin x="12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a2b912cdd_0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ca2b912cdd_0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Hi my name is </a:t>
            </a:r>
            <a:r>
              <a:rPr lang="en-US" b="0" dirty="0" err="1"/>
              <a:t>Wenxin</a:t>
            </a:r>
            <a:r>
              <a:rPr lang="en-US" b="0" dirty="0"/>
              <a:t> Jiang from Purdue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Today I will present our MSR paper:</a:t>
            </a:r>
            <a:r>
              <a:rPr lang="en-US" b="1" dirty="0"/>
              <a:t> “</a:t>
            </a:r>
            <a:r>
              <a:rPr lang="en-US" b="1" dirty="0" err="1"/>
              <a:t>PeaTMOSS</a:t>
            </a:r>
            <a:r>
              <a:rPr lang="en-US" b="1" dirty="0"/>
              <a:t>: A Dataset and Initial Analysis of Pre-Trained Models in Open-Source Software”.</a:t>
            </a:r>
          </a:p>
        </p:txBody>
      </p:sp>
      <p:sp>
        <p:nvSpPr>
          <p:cNvPr id="306" name="Google Shape;306;g2ca2b912cdd_0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e56b5ca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e56b5ca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a2b912cdd_0_8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ca2b912cdd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e41c06d9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e41c06d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e41c06d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6e41c06d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overview of our database schema.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Metadata, Mapping table connecting the upstream PTM package to downstream GitHub Applications, GitHub Application metadata, Enhanced PTM metadata.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understand that this is hard to read… Let me give you more details.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725665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e725665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e725665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6e725665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detailed information of PRs, issues, commits. For example, for each PR, our database include all text data, timeline, file changes, etc.</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e725665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e725665f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Depending on the model card, not all these information are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a standardized schema so all the data are </a:t>
            </a:r>
            <a:r>
              <a:rPr lang="en-US" dirty="0" err="1"/>
              <a:t>queryable</a:t>
            </a:r>
            <a:r>
              <a:rPr lang="en-US" dirty="0"/>
              <a:t> for further analysis.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Figure 11 tracks the median model size (i.e., parameter count) by different domain. There is a marked increase in the median size of NLP and multimodal PTMs, especially noticeable after March 2023. Meanwhile, the median parameter count for Audio and CV models has remained relatively stable.</a:t>
            </a:r>
            <a:endParaRPr dirty="0"/>
          </a:p>
        </p:txBody>
      </p:sp>
    </p:spTree>
    <p:extLst>
      <p:ext uri="{BB962C8B-B14F-4D97-AF65-F5344CB8AC3E}">
        <p14:creationId xmlns:p14="http://schemas.microsoft.com/office/powerpoint/2010/main" val="128638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41c06d9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41c06d9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AutoNum type="arabicPeriod"/>
            </a:pPr>
            <a:r>
              <a:rPr lang="en" sz="2000" b="1" dirty="0">
                <a:solidFill>
                  <a:srgbClr val="262626"/>
                </a:solidFill>
                <a:latin typeface="Calibri"/>
                <a:ea typeface="Calibri"/>
                <a:cs typeface="Calibri"/>
                <a:sym typeface="Calibri"/>
              </a:rPr>
              <a:t>Source</a:t>
            </a:r>
            <a:r>
              <a:rPr lang="en" sz="2000" dirty="0">
                <a:solidFill>
                  <a:srgbClr val="262626"/>
                </a:solidFill>
                <a:latin typeface="Calibri"/>
                <a:ea typeface="Calibri"/>
                <a:cs typeface="Calibri"/>
                <a:sym typeface="Calibri"/>
              </a:rPr>
              <a:t>: Linux Foundation’s OSS license compatibility table</a:t>
            </a:r>
            <a:endParaRPr sz="2000" dirty="0">
              <a:solidFill>
                <a:srgbClr val="262626"/>
              </a:solidFill>
              <a:latin typeface="Calibri"/>
              <a:ea typeface="Calibri"/>
              <a:cs typeface="Calibri"/>
              <a:sym typeface="Calibri"/>
            </a:endParaRP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US" sz="2000" dirty="0">
                <a:solidFill>
                  <a:srgbClr val="777777"/>
                </a:solidFill>
                <a:latin typeface="Calibri"/>
                <a:ea typeface="Calibri"/>
                <a:cs typeface="Calibri"/>
                <a:sym typeface="Calibri"/>
              </a:rPr>
              <a:t>Grey</a:t>
            </a:r>
            <a:r>
              <a:rPr lang="en-US" sz="2000" dirty="0">
                <a:solidFill>
                  <a:srgbClr val="262626"/>
                </a:solidFill>
                <a:latin typeface="Calibri"/>
                <a:ea typeface="Calibri"/>
                <a:cs typeface="Calibri"/>
                <a:sym typeface="Calibri"/>
              </a:rPr>
              <a:t>: not included in Linux table</a:t>
            </a: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 sz="2000" dirty="0">
                <a:solidFill>
                  <a:srgbClr val="4A86E8"/>
                </a:solidFill>
                <a:latin typeface="Calibri"/>
                <a:ea typeface="Calibri"/>
                <a:cs typeface="Calibri"/>
                <a:sym typeface="Calibri"/>
              </a:rPr>
              <a:t>Blue</a:t>
            </a:r>
            <a:r>
              <a:rPr lang="en" sz="2000" dirty="0">
                <a:solidFill>
                  <a:srgbClr val="262626"/>
                </a:solidFill>
                <a:latin typeface="Calibri"/>
                <a:ea typeface="Calibri"/>
                <a:cs typeface="Calibri"/>
                <a:sym typeface="Calibri"/>
              </a:rPr>
              <a:t>: compatible</a:t>
            </a:r>
            <a:endParaRPr sz="2000" dirty="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dirty="0">
                <a:solidFill>
                  <a:srgbClr val="FF0000"/>
                </a:solidFill>
                <a:latin typeface="Calibri"/>
                <a:ea typeface="Calibri"/>
                <a:cs typeface="Calibri"/>
                <a:sym typeface="Calibri"/>
              </a:rPr>
              <a:t>Red</a:t>
            </a:r>
            <a:r>
              <a:rPr lang="en" sz="2000" dirty="0">
                <a:solidFill>
                  <a:srgbClr val="262626"/>
                </a:solidFill>
                <a:latin typeface="Calibri"/>
                <a:ea typeface="Calibri"/>
                <a:cs typeface="Calibri"/>
                <a:sym typeface="Calibri"/>
              </a:rPr>
              <a:t>: incompatible</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25.61%</a:t>
            </a:r>
            <a:r>
              <a:rPr lang="en" sz="2000" dirty="0">
                <a:solidFill>
                  <a:srgbClr val="262626"/>
                </a:solidFill>
                <a:latin typeface="Calibri"/>
                <a:ea typeface="Calibri"/>
                <a:cs typeface="Calibri"/>
                <a:sym typeface="Calibri"/>
              </a:rPr>
              <a:t> cases, PTM-App licenses are identical</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0.24%</a:t>
            </a:r>
            <a:r>
              <a:rPr lang="en" sz="2000" dirty="0">
                <a:solidFill>
                  <a:srgbClr val="262626"/>
                </a:solidFill>
                <a:latin typeface="Calibri"/>
                <a:ea typeface="Calibri"/>
                <a:cs typeface="Calibri"/>
                <a:sym typeface="Calibri"/>
              </a:rPr>
              <a:t> cases, license are incompatible. There is</a:t>
            </a:r>
            <a:r>
              <a:rPr lang="en" dirty="0"/>
              <a:t> copyleft provisions in the PTM’s license that are not honored by the Application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a:t>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br>
              <a:rPr lang="en" dirty="0"/>
            </a:br>
            <a:br>
              <a:rPr lang="en" dirty="0"/>
            </a:br>
            <a:r>
              <a:rPr lang="en" dirty="0"/>
              <a:t>0.24%:  this is the result of copyleft provisions in the PTM’s license that are not honored by the Application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e41c06d9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Example lines of research for researchers to investigate, phrased as research questions. These questions are divided into three groups. The first group uses the Pre-Trained Model portion of the dataset (PTM). The second group of questions makes use of the GitHub portion of the dataset (GH). The third group asks questions that require Integrating both parts of the dataset (I).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9" name="Google Shape;519;g26e41c06d9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a2b912cdd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ca2b912cdd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9" name="Google Shape;349;g2ca2b912cdd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e41c06d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6e41c06d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e725665f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e725665f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a2b912cdd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2ca2b912cdd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In conclusion, </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lang="en-US" sz="1100" b="1" i="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Here are my contact information and our artifact. Thanks for your attention!</a:t>
            </a:r>
            <a:endParaRPr dirty="0"/>
          </a:p>
        </p:txBody>
      </p:sp>
      <p:sp>
        <p:nvSpPr>
          <p:cNvPr id="569" name="Google Shape;569;g2ca2b912cdd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2b912cdd_0_6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2b912cdd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e41c06d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e41c06d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endParaRPr dirty="0"/>
          </a:p>
        </p:txBody>
      </p:sp>
    </p:spTree>
    <p:extLst>
      <p:ext uri="{BB962C8B-B14F-4D97-AF65-F5344CB8AC3E}">
        <p14:creationId xmlns:p14="http://schemas.microsoft.com/office/powerpoint/2010/main" val="201517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Leo is the AI chat assistant which is a relatively new feature developed by brave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Brave: one of the most popular </a:t>
            </a:r>
            <a:r>
              <a:rPr lang="en-US" b="1" i="0" dirty="0">
                <a:solidFill>
                  <a:srgbClr val="4D5156"/>
                </a:solidFill>
                <a:effectLst/>
                <a:latin typeface="arial" panose="020B0604020202020204" pitchFamily="34" charset="0"/>
              </a:rPr>
              <a:t>free </a:t>
            </a:r>
            <a:r>
              <a:rPr lang="en-US" b="0" i="0" dirty="0">
                <a:solidFill>
                  <a:srgbClr val="4D5156"/>
                </a:solidFill>
                <a:effectLst/>
                <a:latin typeface="arial" panose="020B0604020202020204" pitchFamily="34" charset="0"/>
              </a:rPr>
              <a:t>and </a:t>
            </a:r>
            <a:r>
              <a:rPr lang="en-US" b="1" i="0" dirty="0">
                <a:solidFill>
                  <a:srgbClr val="4D5156"/>
                </a:solidFill>
                <a:effectLst/>
                <a:latin typeface="arial" panose="020B0604020202020204" pitchFamily="34" charset="0"/>
              </a:rPr>
              <a:t>open-source web browser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283261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Leo is the AI chat assistant which is a relatively new feature developed by brave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Brave: one of the most popular </a:t>
            </a:r>
            <a:r>
              <a:rPr lang="en-US" b="1" i="0" dirty="0">
                <a:solidFill>
                  <a:srgbClr val="4D5156"/>
                </a:solidFill>
                <a:effectLst/>
                <a:latin typeface="arial" panose="020B0604020202020204" pitchFamily="34" charset="0"/>
              </a:rPr>
              <a:t>free </a:t>
            </a:r>
            <a:r>
              <a:rPr lang="en-US" b="0" i="0" dirty="0">
                <a:solidFill>
                  <a:srgbClr val="4D5156"/>
                </a:solidFill>
                <a:effectLst/>
                <a:latin typeface="arial" panose="020B0604020202020204" pitchFamily="34" charset="0"/>
              </a:rPr>
              <a:t>and </a:t>
            </a:r>
            <a:r>
              <a:rPr lang="en-US" b="1" i="0" dirty="0">
                <a:solidFill>
                  <a:srgbClr val="4D5156"/>
                </a:solidFill>
                <a:effectLst/>
                <a:latin typeface="arial" panose="020B0604020202020204" pitchFamily="34" charset="0"/>
              </a:rPr>
              <a:t>open-source web browser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353761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56b5ca7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56b5ca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52" name="Google Shape;52;p1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3" name="Google Shape;53;p13"/>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54" name="Google Shape;54;p13"/>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55" name="Google Shape;55;p13"/>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56" name="Google Shape;56;p1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rmAutofit fontScale="77500" lnSpcReduction="20000"/>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 name="Google Shape;59;p1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60" name="Google Shape;60;p1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67"/>
        <p:cNvGrpSpPr/>
        <p:nvPr/>
      </p:nvGrpSpPr>
      <p:grpSpPr>
        <a:xfrm>
          <a:off x="0" y="0"/>
          <a:ext cx="0" cy="0"/>
          <a:chOff x="0" y="0"/>
          <a:chExt cx="0" cy="0"/>
        </a:xfrm>
      </p:grpSpPr>
      <p:sp>
        <p:nvSpPr>
          <p:cNvPr id="68" name="Google Shape;68;p16"/>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69" name="Google Shape;69;p16"/>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0" name="Google Shape;70;p16"/>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71" name="Google Shape;71;p16"/>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72" name="Google Shape;72;p16"/>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73" name="Google Shape;73;p16"/>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6" name="Google Shape;76;p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7" name="Google Shape;77;p17"/>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78" name="Google Shape;78;p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1" name="Google Shape;81;p18"/>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82" name="Google Shape;82;p18"/>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84"/>
        <p:cNvGrpSpPr/>
        <p:nvPr/>
      </p:nvGrpSpPr>
      <p:grpSpPr>
        <a:xfrm>
          <a:off x="0" y="0"/>
          <a:ext cx="0" cy="0"/>
          <a:chOff x="0" y="0"/>
          <a:chExt cx="0" cy="0"/>
        </a:xfrm>
      </p:grpSpPr>
      <p:cxnSp>
        <p:nvCxnSpPr>
          <p:cNvPr id="85" name="Google Shape;85;p19"/>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86" name="Google Shape;86;p19"/>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87" name="Google Shape;87;p19"/>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88" name="Google Shape;88;p19"/>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92" name="Google Shape;92;p20"/>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93" name="Google Shape;93;p20"/>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94" name="Google Shape;94;p2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98" name="Google Shape;98;p21"/>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99" name="Google Shape;99;p21"/>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00" name="Google Shape;100;p21"/>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01" name="Google Shape;101;p2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02" name="Google Shape;102;p2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04"/>
        <p:cNvGrpSpPr/>
        <p:nvPr/>
      </p:nvGrpSpPr>
      <p:grpSpPr>
        <a:xfrm>
          <a:off x="0" y="0"/>
          <a:ext cx="0" cy="0"/>
          <a:chOff x="0" y="0"/>
          <a:chExt cx="0" cy="0"/>
        </a:xfrm>
      </p:grpSpPr>
      <p:cxnSp>
        <p:nvCxnSpPr>
          <p:cNvPr id="105" name="Google Shape;105;p22"/>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06" name="Google Shape;106;p22"/>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07" name="Google Shape;107;p2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08"/>
        <p:cNvGrpSpPr/>
        <p:nvPr/>
      </p:nvGrpSpPr>
      <p:grpSpPr>
        <a:xfrm>
          <a:off x="0" y="0"/>
          <a:ext cx="0" cy="0"/>
          <a:chOff x="0" y="0"/>
          <a:chExt cx="0" cy="0"/>
        </a:xfrm>
      </p:grpSpPr>
      <p:cxnSp>
        <p:nvCxnSpPr>
          <p:cNvPr id="109" name="Google Shape;109;p23"/>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10" name="Google Shape;110;p23"/>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11" name="Google Shape;111;p23"/>
          <p:cNvSpPr>
            <a:spLocks noGrp="1"/>
          </p:cNvSpPr>
          <p:nvPr>
            <p:ph type="pic" idx="2"/>
          </p:nvPr>
        </p:nvSpPr>
        <p:spPr>
          <a:xfrm>
            <a:off x="877888" y="573855"/>
            <a:ext cx="3137400" cy="1851300"/>
          </a:xfrm>
          <a:prstGeom prst="rect">
            <a:avLst/>
          </a:prstGeom>
          <a:noFill/>
          <a:ln>
            <a:noFill/>
          </a:ln>
        </p:spPr>
      </p:sp>
      <p:sp>
        <p:nvSpPr>
          <p:cNvPr id="112" name="Google Shape;112;p23"/>
          <p:cNvSpPr>
            <a:spLocks noGrp="1"/>
          </p:cNvSpPr>
          <p:nvPr>
            <p:ph type="pic" idx="3"/>
          </p:nvPr>
        </p:nvSpPr>
        <p:spPr>
          <a:xfrm>
            <a:off x="5204723" y="573855"/>
            <a:ext cx="3137400" cy="1851300"/>
          </a:xfrm>
          <a:prstGeom prst="rect">
            <a:avLst/>
          </a:prstGeom>
          <a:noFill/>
          <a:ln>
            <a:noFill/>
          </a:ln>
        </p:spPr>
      </p:sp>
      <p:sp>
        <p:nvSpPr>
          <p:cNvPr id="113" name="Google Shape;113;p23"/>
          <p:cNvSpPr>
            <a:spLocks noGrp="1"/>
          </p:cNvSpPr>
          <p:nvPr>
            <p:ph type="pic" idx="4"/>
          </p:nvPr>
        </p:nvSpPr>
        <p:spPr>
          <a:xfrm>
            <a:off x="877887" y="2697485"/>
            <a:ext cx="3137400" cy="1851300"/>
          </a:xfrm>
          <a:prstGeom prst="rect">
            <a:avLst/>
          </a:prstGeom>
          <a:noFill/>
          <a:ln>
            <a:noFill/>
          </a:ln>
        </p:spPr>
      </p:sp>
      <p:sp>
        <p:nvSpPr>
          <p:cNvPr id="114" name="Google Shape;114;p23"/>
          <p:cNvSpPr>
            <a:spLocks noGrp="1"/>
          </p:cNvSpPr>
          <p:nvPr>
            <p:ph type="pic" idx="5"/>
          </p:nvPr>
        </p:nvSpPr>
        <p:spPr>
          <a:xfrm>
            <a:off x="5204723" y="2712394"/>
            <a:ext cx="3137400" cy="1851300"/>
          </a:xfrm>
          <a:prstGeom prst="rect">
            <a:avLst/>
          </a:prstGeom>
          <a:noFill/>
          <a:ln>
            <a:noFill/>
          </a:ln>
        </p:spPr>
      </p:sp>
      <p:sp>
        <p:nvSpPr>
          <p:cNvPr id="115" name="Google Shape;115;p23"/>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6" name="Google Shape;116;p23"/>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7" name="Google Shape;117;p23"/>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8" name="Google Shape;118;p23"/>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9" name="Google Shape;119;p2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24"/>
          <p:cNvSpPr>
            <a:spLocks noGrp="1"/>
          </p:cNvSpPr>
          <p:nvPr>
            <p:ph type="pic" idx="2"/>
          </p:nvPr>
        </p:nvSpPr>
        <p:spPr>
          <a:xfrm>
            <a:off x="1792288" y="459581"/>
            <a:ext cx="5486400" cy="3086100"/>
          </a:xfrm>
          <a:prstGeom prst="rect">
            <a:avLst/>
          </a:prstGeom>
          <a:noFill/>
          <a:ln>
            <a:noFill/>
          </a:ln>
        </p:spPr>
      </p:sp>
      <p:sp>
        <p:nvSpPr>
          <p:cNvPr id="123" name="Google Shape;123;p24"/>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24" name="Google Shape;124;p24"/>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25" name="Google Shape;125;p24"/>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26" name="Google Shape;126;p2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29" name="Google Shape;129;p25"/>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30" name="Google Shape;130;p25"/>
          <p:cNvSpPr>
            <a:spLocks noGrp="1"/>
          </p:cNvSpPr>
          <p:nvPr>
            <p:ph type="pic" idx="2"/>
          </p:nvPr>
        </p:nvSpPr>
        <p:spPr>
          <a:xfrm>
            <a:off x="1761066" y="1311966"/>
            <a:ext cx="1456200" cy="685800"/>
          </a:xfrm>
          <a:prstGeom prst="rect">
            <a:avLst/>
          </a:prstGeom>
          <a:noFill/>
          <a:ln>
            <a:noFill/>
          </a:ln>
        </p:spPr>
      </p:sp>
      <p:sp>
        <p:nvSpPr>
          <p:cNvPr id="131" name="Google Shape;131;p25"/>
          <p:cNvSpPr>
            <a:spLocks noGrp="1"/>
          </p:cNvSpPr>
          <p:nvPr>
            <p:ph type="pic" idx="3"/>
          </p:nvPr>
        </p:nvSpPr>
        <p:spPr>
          <a:xfrm>
            <a:off x="3843866" y="1311966"/>
            <a:ext cx="1456200" cy="685800"/>
          </a:xfrm>
          <a:prstGeom prst="rect">
            <a:avLst/>
          </a:prstGeom>
          <a:noFill/>
          <a:ln>
            <a:noFill/>
          </a:ln>
        </p:spPr>
      </p:sp>
      <p:sp>
        <p:nvSpPr>
          <p:cNvPr id="132" name="Google Shape;132;p25"/>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3" name="Google Shape;133;p25"/>
          <p:cNvSpPr>
            <a:spLocks noGrp="1"/>
          </p:cNvSpPr>
          <p:nvPr>
            <p:ph type="pic" idx="5"/>
          </p:nvPr>
        </p:nvSpPr>
        <p:spPr>
          <a:xfrm>
            <a:off x="1761066" y="2864203"/>
            <a:ext cx="1456200" cy="685800"/>
          </a:xfrm>
          <a:prstGeom prst="rect">
            <a:avLst/>
          </a:prstGeom>
          <a:noFill/>
          <a:ln>
            <a:noFill/>
          </a:ln>
        </p:spPr>
      </p:sp>
      <p:sp>
        <p:nvSpPr>
          <p:cNvPr id="134" name="Google Shape;134;p25"/>
          <p:cNvSpPr>
            <a:spLocks noGrp="1"/>
          </p:cNvSpPr>
          <p:nvPr>
            <p:ph type="pic" idx="6"/>
          </p:nvPr>
        </p:nvSpPr>
        <p:spPr>
          <a:xfrm>
            <a:off x="3843866" y="2864203"/>
            <a:ext cx="1456200" cy="685800"/>
          </a:xfrm>
          <a:prstGeom prst="rect">
            <a:avLst/>
          </a:prstGeom>
          <a:noFill/>
          <a:ln>
            <a:noFill/>
          </a:ln>
        </p:spPr>
      </p:sp>
      <p:sp>
        <p:nvSpPr>
          <p:cNvPr id="135" name="Google Shape;135;p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2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800" b="0" i="0" u="none" strike="noStrike" cap="none">
                <a:solidFill>
                  <a:schemeClr val="lt1"/>
                </a:solidFill>
                <a:latin typeface="Calibri"/>
                <a:ea typeface="Calibri"/>
                <a:cs typeface="Calibri"/>
                <a:sym typeface="Calibri"/>
              </a:rPr>
            </a:br>
            <a:r>
              <a:rPr lang="en"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139" name="Google Shape;139;p26"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0" name="Google Shape;140;p26"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141" name="Google Shape;141;p26"/>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142" name="Google Shape;142;p26"/>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43" name="Google Shape;143;p2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27"/>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148" name="Google Shape;148;p2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49" name="Google Shape;149;p2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50" name="Google Shape;150;p27"/>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53" name="Google Shape;153;p28"/>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55" name="Google Shape;155;p28"/>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56" name="Google Shape;156;p28"/>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57" name="Google Shape;157;p2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60" name="Google Shape;160;p2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62" name="Google Shape;162;p2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63" name="Google Shape;163;p2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64" name="Google Shape;164;p2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65" name="Google Shape;165;p2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66"/>
        <p:cNvGrpSpPr/>
        <p:nvPr/>
      </p:nvGrpSpPr>
      <p:grpSpPr>
        <a:xfrm>
          <a:off x="0" y="0"/>
          <a:ext cx="0" cy="0"/>
          <a:chOff x="0" y="0"/>
          <a:chExt cx="0" cy="0"/>
        </a:xfrm>
      </p:grpSpPr>
      <p:sp>
        <p:nvSpPr>
          <p:cNvPr id="167" name="Google Shape;167;p30" descr="Description of Picture"/>
          <p:cNvSpPr>
            <a:spLocks noGrp="1"/>
          </p:cNvSpPr>
          <p:nvPr>
            <p:ph type="pic" idx="2"/>
          </p:nvPr>
        </p:nvSpPr>
        <p:spPr>
          <a:xfrm>
            <a:off x="0" y="0"/>
            <a:ext cx="9144000" cy="5143500"/>
          </a:xfrm>
          <a:prstGeom prst="rect">
            <a:avLst/>
          </a:prstGeom>
          <a:noFill/>
          <a:ln>
            <a:noFill/>
          </a:ln>
        </p:spPr>
      </p:sp>
      <p:sp>
        <p:nvSpPr>
          <p:cNvPr id="168" name="Google Shape;168;p30"/>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69" name="Google Shape;169;p30"/>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0" name="Google Shape;170;p30"/>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71" name="Google Shape;171;p30"/>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72"/>
        <p:cNvGrpSpPr/>
        <p:nvPr/>
      </p:nvGrpSpPr>
      <p:grpSpPr>
        <a:xfrm>
          <a:off x="0" y="0"/>
          <a:ext cx="0" cy="0"/>
          <a:chOff x="0" y="0"/>
          <a:chExt cx="0" cy="0"/>
        </a:xfrm>
      </p:grpSpPr>
      <p:sp>
        <p:nvSpPr>
          <p:cNvPr id="173" name="Google Shape;173;p31"/>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1"/>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1"/>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77" name="Google Shape;177;p31"/>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178" name="Google Shape;178;p31"/>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9" name="Google Shape;179;p31"/>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80" name="Google Shape;180;p31"/>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86"/>
        <p:cNvGrpSpPr/>
        <p:nvPr/>
      </p:nvGrpSpPr>
      <p:grpSpPr>
        <a:xfrm>
          <a:off x="0" y="0"/>
          <a:ext cx="0" cy="0"/>
          <a:chOff x="0" y="0"/>
          <a:chExt cx="0" cy="0"/>
        </a:xfrm>
      </p:grpSpPr>
      <p:sp>
        <p:nvSpPr>
          <p:cNvPr id="187" name="Google Shape;187;p3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rtl="0">
              <a:lnSpc>
                <a:spcPct val="100000"/>
              </a:lnSpc>
              <a:spcBef>
                <a:spcPts val="750"/>
              </a:spcBef>
              <a:spcAft>
                <a:spcPts val="0"/>
              </a:spcAft>
              <a:buSzPts val="1800"/>
              <a:buChar char="•"/>
              <a:defRPr/>
            </a:lvl2pPr>
            <a:lvl3pPr lvl="2" algn="l" rtl="0">
              <a:lnSpc>
                <a:spcPct val="100000"/>
              </a:lnSpc>
              <a:spcBef>
                <a:spcPts val="750"/>
              </a:spcBef>
              <a:spcAft>
                <a:spcPts val="0"/>
              </a:spcAft>
              <a:buSzPts val="1800"/>
              <a:buChar char="•"/>
              <a:defRPr/>
            </a:lvl3pPr>
            <a:lvl4pPr lvl="3" algn="l" rtl="0">
              <a:lnSpc>
                <a:spcPct val="100000"/>
              </a:lnSpc>
              <a:spcBef>
                <a:spcPts val="750"/>
              </a:spcBef>
              <a:spcAft>
                <a:spcPts val="0"/>
              </a:spcAft>
              <a:buSzPts val="1800"/>
              <a:buChar char="•"/>
              <a:defRPr/>
            </a:lvl4pPr>
            <a:lvl5pPr lvl="4" algn="l" rtl="0">
              <a:lnSpc>
                <a:spcPct val="100000"/>
              </a:lnSpc>
              <a:spcBef>
                <a:spcPts val="750"/>
              </a:spcBef>
              <a:spcAft>
                <a:spcPts val="0"/>
              </a:spcAft>
              <a:buSzPts val="1800"/>
              <a:buChar char="•"/>
              <a:defRPr/>
            </a:lvl5pPr>
            <a:lvl6pPr lvl="5" algn="l" rtl="0">
              <a:lnSpc>
                <a:spcPct val="100000"/>
              </a:lnSpc>
              <a:spcBef>
                <a:spcPts val="750"/>
              </a:spcBef>
              <a:spcAft>
                <a:spcPts val="0"/>
              </a:spcAft>
              <a:buSzPts val="1800"/>
              <a:buChar char="•"/>
              <a:defRPr/>
            </a:lvl6pPr>
            <a:lvl7pPr lvl="6" algn="l" rtl="0">
              <a:lnSpc>
                <a:spcPct val="100000"/>
              </a:lnSpc>
              <a:spcBef>
                <a:spcPts val="750"/>
              </a:spcBef>
              <a:spcAft>
                <a:spcPts val="0"/>
              </a:spcAft>
              <a:buSzPts val="1800"/>
              <a:buChar char="•"/>
              <a:defRPr/>
            </a:lvl7pPr>
            <a:lvl8pPr lvl="7" algn="l" rtl="0">
              <a:lnSpc>
                <a:spcPct val="100000"/>
              </a:lnSpc>
              <a:spcBef>
                <a:spcPts val="750"/>
              </a:spcBef>
              <a:spcAft>
                <a:spcPts val="0"/>
              </a:spcAft>
              <a:buSzPts val="1800"/>
              <a:buChar char="•"/>
              <a:defRPr/>
            </a:lvl8pPr>
            <a:lvl9pPr lvl="8" algn="l" rtl="0">
              <a:lnSpc>
                <a:spcPct val="100000"/>
              </a:lnSpc>
              <a:spcBef>
                <a:spcPts val="750"/>
              </a:spcBef>
              <a:spcAft>
                <a:spcPts val="0"/>
              </a:spcAft>
              <a:buSzPts val="1800"/>
              <a:buChar char="•"/>
              <a:defRPr/>
            </a:lvl9pPr>
          </a:lstStyle>
          <a:p>
            <a:endParaRPr/>
          </a:p>
        </p:txBody>
      </p:sp>
      <p:sp>
        <p:nvSpPr>
          <p:cNvPr id="188" name="Google Shape;188;p3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89" name="Google Shape;189;p33"/>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90" name="Google Shape;190;p33"/>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1" name="Google Shape;191;p33"/>
          <p:cNvPicPr preferRelativeResize="0"/>
          <p:nvPr/>
        </p:nvPicPr>
        <p:blipFill rotWithShape="1">
          <a:blip r:embed="rId2">
            <a:alphaModFix/>
          </a:blip>
          <a:srcRect/>
          <a:stretch/>
        </p:blipFill>
        <p:spPr>
          <a:xfrm>
            <a:off x="2097131" y="4637174"/>
            <a:ext cx="5091023" cy="406938"/>
          </a:xfrm>
          <a:prstGeom prst="rect">
            <a:avLst/>
          </a:prstGeom>
          <a:noFill/>
          <a:ln>
            <a:noFill/>
          </a:ln>
        </p:spPr>
      </p:pic>
      <p:sp>
        <p:nvSpPr>
          <p:cNvPr id="192" name="Google Shape;192;p3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5" name="Google Shape;195;p3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196" name="Google Shape;196;p3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98"/>
        <p:cNvGrpSpPr/>
        <p:nvPr/>
      </p:nvGrpSpPr>
      <p:grpSpPr>
        <a:xfrm>
          <a:off x="0" y="0"/>
          <a:ext cx="0" cy="0"/>
          <a:chOff x="0" y="0"/>
          <a:chExt cx="0" cy="0"/>
        </a:xfrm>
      </p:grpSpPr>
      <p:sp>
        <p:nvSpPr>
          <p:cNvPr id="199" name="Google Shape;199;p3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750"/>
              </a:spcBef>
              <a:spcAft>
                <a:spcPts val="0"/>
              </a:spcAft>
              <a:buSzPts val="1800"/>
              <a:buChar char="•"/>
              <a:defRPr/>
            </a:lvl1pPr>
            <a:lvl2pPr marL="914400" lvl="1" indent="-304800" algn="l" rtl="0">
              <a:lnSpc>
                <a:spcPct val="100000"/>
              </a:lnSpc>
              <a:spcBef>
                <a:spcPts val="750"/>
              </a:spcBef>
              <a:spcAft>
                <a:spcPts val="0"/>
              </a:spcAft>
              <a:buSzPts val="1200"/>
              <a:buChar char="•"/>
              <a:defRPr/>
            </a:lvl2pPr>
            <a:lvl3pPr marL="1371600" lvl="2" indent="-304800" algn="l" rtl="0">
              <a:lnSpc>
                <a:spcPct val="100000"/>
              </a:lnSpc>
              <a:spcBef>
                <a:spcPts val="750"/>
              </a:spcBef>
              <a:spcAft>
                <a:spcPts val="0"/>
              </a:spcAft>
              <a:buSzPts val="12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00" name="Google Shape;200;p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1" name="Google Shape;201;p35"/>
          <p:cNvCxnSpPr/>
          <p:nvPr/>
        </p:nvCxnSpPr>
        <p:spPr>
          <a:xfrm>
            <a:off x="277149" y="567452"/>
            <a:ext cx="8557800" cy="0"/>
          </a:xfrm>
          <a:prstGeom prst="straightConnector1">
            <a:avLst/>
          </a:prstGeom>
          <a:noFill/>
          <a:ln w="38100" cap="flat" cmpd="sng">
            <a:solidFill>
              <a:schemeClr val="accent1"/>
            </a:solidFill>
            <a:prstDash val="solid"/>
            <a:miter lim="800000"/>
            <a:headEnd type="none" w="med" len="med"/>
            <a:tailEnd type="none" w="med" len="med"/>
          </a:ln>
        </p:spPr>
      </p:cxnSp>
      <p:sp>
        <p:nvSpPr>
          <p:cNvPr id="202" name="Google Shape;202;p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203"/>
        <p:cNvGrpSpPr/>
        <p:nvPr/>
      </p:nvGrpSpPr>
      <p:grpSpPr>
        <a:xfrm>
          <a:off x="0" y="0"/>
          <a:ext cx="0" cy="0"/>
          <a:chOff x="0" y="0"/>
          <a:chExt cx="0" cy="0"/>
        </a:xfrm>
      </p:grpSpPr>
      <p:cxnSp>
        <p:nvCxnSpPr>
          <p:cNvPr id="204" name="Google Shape;204;p36"/>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205" name="Google Shape;205;p36"/>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206" name="Google Shape;206;p36"/>
          <p:cNvPicPr preferRelativeResize="0"/>
          <p:nvPr/>
        </p:nvPicPr>
        <p:blipFill rotWithShape="1">
          <a:blip r:embed="rId2">
            <a:alphaModFix/>
          </a:blip>
          <a:srcRect r="44429" b="-2134"/>
          <a:stretch/>
        </p:blipFill>
        <p:spPr>
          <a:xfrm>
            <a:off x="5804003" y="4605074"/>
            <a:ext cx="2829136" cy="415648"/>
          </a:xfrm>
          <a:prstGeom prst="rect">
            <a:avLst/>
          </a:prstGeom>
          <a:noFill/>
          <a:ln>
            <a:noFill/>
          </a:ln>
        </p:spPr>
      </p:pic>
      <p:sp>
        <p:nvSpPr>
          <p:cNvPr id="207" name="Google Shape;207;p36"/>
          <p:cNvSpPr txBox="1"/>
          <p:nvPr/>
        </p:nvSpPr>
        <p:spPr>
          <a:xfrm>
            <a:off x="5276379" y="4189700"/>
            <a:ext cx="292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Thank you for your attention!</a:t>
            </a:r>
            <a:endParaRPr/>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sp>
        <p:nvSpPr>
          <p:cNvPr id="211" name="Google Shape;211;p37"/>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cxnSp>
        <p:nvCxnSpPr>
          <p:cNvPr id="212" name="Google Shape;212;p37"/>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13" name="Google Shape;213;p3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3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7" name="Google Shape;217;p38"/>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sp>
        <p:nvSpPr>
          <p:cNvPr id="218" name="Google Shape;218;p38"/>
          <p:cNvSpPr txBox="1">
            <a:spLocks noGrp="1"/>
          </p:cNvSpPr>
          <p:nvPr>
            <p:ph type="body" idx="3"/>
          </p:nvPr>
        </p:nvSpPr>
        <p:spPr>
          <a:xfrm>
            <a:off x="4645026"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9" name="Google Shape;219;p38"/>
          <p:cNvSpPr txBox="1">
            <a:spLocks noGrp="1"/>
          </p:cNvSpPr>
          <p:nvPr>
            <p:ph type="body" idx="4"/>
          </p:nvPr>
        </p:nvSpPr>
        <p:spPr>
          <a:xfrm>
            <a:off x="4645026" y="1423813"/>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cxnSp>
        <p:nvCxnSpPr>
          <p:cNvPr id="220" name="Google Shape;220;p38"/>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21" name="Google Shape;221;p3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38"/>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227"/>
        <p:cNvGrpSpPr/>
        <p:nvPr/>
      </p:nvGrpSpPr>
      <p:grpSpPr>
        <a:xfrm>
          <a:off x="0" y="0"/>
          <a:ext cx="0" cy="0"/>
          <a:chOff x="0" y="0"/>
          <a:chExt cx="0" cy="0"/>
        </a:xfrm>
      </p:grpSpPr>
      <p:cxnSp>
        <p:nvCxnSpPr>
          <p:cNvPr id="228" name="Google Shape;228;p40"/>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9" name="Google Shape;229;p40"/>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30" name="Google Shape;230;p40"/>
          <p:cNvSpPr>
            <a:spLocks noGrp="1"/>
          </p:cNvSpPr>
          <p:nvPr>
            <p:ph type="pic" idx="2"/>
          </p:nvPr>
        </p:nvSpPr>
        <p:spPr>
          <a:xfrm>
            <a:off x="877889" y="573856"/>
            <a:ext cx="3137400" cy="1851300"/>
          </a:xfrm>
          <a:prstGeom prst="rect">
            <a:avLst/>
          </a:prstGeom>
          <a:noFill/>
          <a:ln>
            <a:noFill/>
          </a:ln>
        </p:spPr>
      </p:sp>
      <p:sp>
        <p:nvSpPr>
          <p:cNvPr id="231" name="Google Shape;231;p40"/>
          <p:cNvSpPr>
            <a:spLocks noGrp="1"/>
          </p:cNvSpPr>
          <p:nvPr>
            <p:ph type="pic" idx="3"/>
          </p:nvPr>
        </p:nvSpPr>
        <p:spPr>
          <a:xfrm>
            <a:off x="5204724" y="573856"/>
            <a:ext cx="3137400" cy="1851300"/>
          </a:xfrm>
          <a:prstGeom prst="rect">
            <a:avLst/>
          </a:prstGeom>
          <a:noFill/>
          <a:ln>
            <a:noFill/>
          </a:ln>
        </p:spPr>
      </p:sp>
      <p:sp>
        <p:nvSpPr>
          <p:cNvPr id="232" name="Google Shape;232;p40"/>
          <p:cNvSpPr>
            <a:spLocks noGrp="1"/>
          </p:cNvSpPr>
          <p:nvPr>
            <p:ph type="pic" idx="4"/>
          </p:nvPr>
        </p:nvSpPr>
        <p:spPr>
          <a:xfrm>
            <a:off x="877888" y="2697486"/>
            <a:ext cx="3137400" cy="1851300"/>
          </a:xfrm>
          <a:prstGeom prst="rect">
            <a:avLst/>
          </a:prstGeom>
          <a:noFill/>
          <a:ln>
            <a:noFill/>
          </a:ln>
        </p:spPr>
      </p:sp>
      <p:sp>
        <p:nvSpPr>
          <p:cNvPr id="233" name="Google Shape;233;p40"/>
          <p:cNvSpPr>
            <a:spLocks noGrp="1"/>
          </p:cNvSpPr>
          <p:nvPr>
            <p:ph type="pic" idx="5"/>
          </p:nvPr>
        </p:nvSpPr>
        <p:spPr>
          <a:xfrm>
            <a:off x="5204724" y="2712394"/>
            <a:ext cx="3137400" cy="1851300"/>
          </a:xfrm>
          <a:prstGeom prst="rect">
            <a:avLst/>
          </a:prstGeom>
          <a:noFill/>
          <a:ln>
            <a:noFill/>
          </a:ln>
        </p:spPr>
      </p:sp>
      <p:sp>
        <p:nvSpPr>
          <p:cNvPr id="234" name="Google Shape;234;p40"/>
          <p:cNvSpPr txBox="1">
            <a:spLocks noGrp="1"/>
          </p:cNvSpPr>
          <p:nvPr>
            <p:ph type="body" idx="1"/>
          </p:nvPr>
        </p:nvSpPr>
        <p:spPr>
          <a:xfrm>
            <a:off x="877819"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5" name="Google Shape;235;p40"/>
          <p:cNvSpPr txBox="1">
            <a:spLocks noGrp="1"/>
          </p:cNvSpPr>
          <p:nvPr>
            <p:ph type="body" idx="6"/>
          </p:nvPr>
        </p:nvSpPr>
        <p:spPr>
          <a:xfrm>
            <a:off x="5205344"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6" name="Google Shape;236;p40"/>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7" name="Google Shape;237;p40"/>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8" name="Google Shape;238;p4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1"/>
          <p:cNvSpPr>
            <a:spLocks noGrp="1"/>
          </p:cNvSpPr>
          <p:nvPr>
            <p:ph type="pic" idx="2"/>
          </p:nvPr>
        </p:nvSpPr>
        <p:spPr>
          <a:xfrm>
            <a:off x="1792288" y="459581"/>
            <a:ext cx="5486400" cy="3086100"/>
          </a:xfrm>
          <a:prstGeom prst="rect">
            <a:avLst/>
          </a:prstGeom>
          <a:noFill/>
          <a:ln>
            <a:noFill/>
          </a:ln>
        </p:spPr>
      </p:sp>
      <p:sp>
        <p:nvSpPr>
          <p:cNvPr id="242" name="Google Shape;242;p4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1050"/>
              <a:buNone/>
              <a:defRPr sz="1050"/>
            </a:lvl1pPr>
            <a:lvl2pPr marL="914400" lvl="1" indent="-228600" algn="l" rtl="0">
              <a:lnSpc>
                <a:spcPct val="100000"/>
              </a:lnSpc>
              <a:spcBef>
                <a:spcPts val="750"/>
              </a:spcBef>
              <a:spcAft>
                <a:spcPts val="0"/>
              </a:spcAft>
              <a:buSzPts val="900"/>
              <a:buNone/>
              <a:defRPr sz="900"/>
            </a:lvl2pPr>
            <a:lvl3pPr marL="1371600" lvl="2" indent="-228600" algn="l" rtl="0">
              <a:lnSpc>
                <a:spcPct val="100000"/>
              </a:lnSpc>
              <a:spcBef>
                <a:spcPts val="750"/>
              </a:spcBef>
              <a:spcAft>
                <a:spcPts val="0"/>
              </a:spcAft>
              <a:buSzPts val="750"/>
              <a:buNone/>
              <a:defRPr sz="750"/>
            </a:lvl3pPr>
            <a:lvl4pPr marL="1828800" lvl="3" indent="-228600" algn="l" rtl="0">
              <a:lnSpc>
                <a:spcPct val="100000"/>
              </a:lnSpc>
              <a:spcBef>
                <a:spcPts val="750"/>
              </a:spcBef>
              <a:spcAft>
                <a:spcPts val="0"/>
              </a:spcAft>
              <a:buSzPts val="675"/>
              <a:buNone/>
              <a:defRPr sz="675"/>
            </a:lvl4pPr>
            <a:lvl5pPr marL="2286000" lvl="4" indent="-228600" algn="l" rtl="0">
              <a:lnSpc>
                <a:spcPct val="100000"/>
              </a:lnSpc>
              <a:spcBef>
                <a:spcPts val="750"/>
              </a:spcBef>
              <a:spcAft>
                <a:spcPts val="0"/>
              </a:spcAft>
              <a:buSzPts val="675"/>
              <a:buNone/>
              <a:defRPr sz="675"/>
            </a:lvl5pPr>
            <a:lvl6pPr marL="2743200" lvl="5" indent="-228600" algn="l" rtl="0">
              <a:lnSpc>
                <a:spcPct val="100000"/>
              </a:lnSpc>
              <a:spcBef>
                <a:spcPts val="750"/>
              </a:spcBef>
              <a:spcAft>
                <a:spcPts val="0"/>
              </a:spcAft>
              <a:buSzPts val="675"/>
              <a:buNone/>
              <a:defRPr sz="675"/>
            </a:lvl6pPr>
            <a:lvl7pPr marL="3200400" lvl="6" indent="-228600" algn="l" rtl="0">
              <a:lnSpc>
                <a:spcPct val="100000"/>
              </a:lnSpc>
              <a:spcBef>
                <a:spcPts val="750"/>
              </a:spcBef>
              <a:spcAft>
                <a:spcPts val="0"/>
              </a:spcAft>
              <a:buSzPts val="675"/>
              <a:buNone/>
              <a:defRPr sz="675"/>
            </a:lvl7pPr>
            <a:lvl8pPr marL="3657600" lvl="7" indent="-228600" algn="l" rtl="0">
              <a:lnSpc>
                <a:spcPct val="100000"/>
              </a:lnSpc>
              <a:spcBef>
                <a:spcPts val="750"/>
              </a:spcBef>
              <a:spcAft>
                <a:spcPts val="0"/>
              </a:spcAft>
              <a:buSzPts val="675"/>
              <a:buNone/>
              <a:defRPr sz="675"/>
            </a:lvl8pPr>
            <a:lvl9pPr marL="4114800" lvl="8" indent="-228600" algn="l" rtl="0">
              <a:lnSpc>
                <a:spcPct val="100000"/>
              </a:lnSpc>
              <a:spcBef>
                <a:spcPts val="750"/>
              </a:spcBef>
              <a:spcAft>
                <a:spcPts val="0"/>
              </a:spcAft>
              <a:buSzPts val="675"/>
              <a:buNone/>
              <a:defRPr sz="675"/>
            </a:lvl9pPr>
          </a:lstStyle>
          <a:p>
            <a:endParaRPr/>
          </a:p>
        </p:txBody>
      </p:sp>
      <p:cxnSp>
        <p:nvCxnSpPr>
          <p:cNvPr id="243" name="Google Shape;243;p41"/>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4" name="Google Shape;244;p41"/>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45" name="Google Shape;245;p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595201"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48" name="Google Shape;248;p42"/>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49" name="Google Shape;249;p42"/>
          <p:cNvSpPr>
            <a:spLocks noGrp="1"/>
          </p:cNvSpPr>
          <p:nvPr>
            <p:ph type="pic" idx="2"/>
          </p:nvPr>
        </p:nvSpPr>
        <p:spPr>
          <a:xfrm>
            <a:off x="1761067" y="1311966"/>
            <a:ext cx="1456200" cy="685800"/>
          </a:xfrm>
          <a:prstGeom prst="rect">
            <a:avLst/>
          </a:prstGeom>
          <a:noFill/>
          <a:ln>
            <a:noFill/>
          </a:ln>
        </p:spPr>
      </p:sp>
      <p:sp>
        <p:nvSpPr>
          <p:cNvPr id="250" name="Google Shape;250;p42"/>
          <p:cNvSpPr>
            <a:spLocks noGrp="1"/>
          </p:cNvSpPr>
          <p:nvPr>
            <p:ph type="pic" idx="3"/>
          </p:nvPr>
        </p:nvSpPr>
        <p:spPr>
          <a:xfrm>
            <a:off x="3843867" y="1311966"/>
            <a:ext cx="1456200" cy="685800"/>
          </a:xfrm>
          <a:prstGeom prst="rect">
            <a:avLst/>
          </a:prstGeom>
          <a:noFill/>
          <a:ln>
            <a:noFill/>
          </a:ln>
        </p:spPr>
      </p:sp>
      <p:sp>
        <p:nvSpPr>
          <p:cNvPr id="251" name="Google Shape;251;p42"/>
          <p:cNvSpPr txBox="1">
            <a:spLocks noGrp="1"/>
          </p:cNvSpPr>
          <p:nvPr>
            <p:ph type="body" idx="4"/>
          </p:nvPr>
        </p:nvSpPr>
        <p:spPr>
          <a:xfrm>
            <a:off x="595201"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52" name="Google Shape;252;p42"/>
          <p:cNvSpPr>
            <a:spLocks noGrp="1"/>
          </p:cNvSpPr>
          <p:nvPr>
            <p:ph type="pic" idx="5"/>
          </p:nvPr>
        </p:nvSpPr>
        <p:spPr>
          <a:xfrm>
            <a:off x="1761067" y="2864204"/>
            <a:ext cx="1456200" cy="685800"/>
          </a:xfrm>
          <a:prstGeom prst="rect">
            <a:avLst/>
          </a:prstGeom>
          <a:noFill/>
          <a:ln>
            <a:noFill/>
          </a:ln>
        </p:spPr>
      </p:sp>
      <p:sp>
        <p:nvSpPr>
          <p:cNvPr id="253" name="Google Shape;253;p42"/>
          <p:cNvSpPr>
            <a:spLocks noGrp="1"/>
          </p:cNvSpPr>
          <p:nvPr>
            <p:ph type="pic" idx="6"/>
          </p:nvPr>
        </p:nvSpPr>
        <p:spPr>
          <a:xfrm>
            <a:off x="3843867" y="2864204"/>
            <a:ext cx="1456200" cy="685800"/>
          </a:xfrm>
          <a:prstGeom prst="rect">
            <a:avLst/>
          </a:prstGeom>
          <a:noFill/>
          <a:ln>
            <a:noFill/>
          </a:ln>
        </p:spPr>
      </p:sp>
      <p:sp>
        <p:nvSpPr>
          <p:cNvPr id="254" name="Google Shape;254;p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5" name="Google Shape;255;p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56"/>
        <p:cNvGrpSpPr/>
        <p:nvPr/>
      </p:nvGrpSpPr>
      <p:grpSpPr>
        <a:xfrm>
          <a:off x="0" y="0"/>
          <a:ext cx="0" cy="0"/>
          <a:chOff x="0" y="0"/>
          <a:chExt cx="0" cy="0"/>
        </a:xfrm>
      </p:grpSpPr>
      <p:sp>
        <p:nvSpPr>
          <p:cNvPr id="257" name="Google Shape;257;p43"/>
          <p:cNvSpPr txBox="1"/>
          <p:nvPr/>
        </p:nvSpPr>
        <p:spPr>
          <a:xfrm>
            <a:off x="1110838" y="1407916"/>
            <a:ext cx="6128700" cy="1246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350">
                <a:solidFill>
                  <a:schemeClr val="lt1"/>
                </a:solidFill>
                <a:latin typeface="Calibri"/>
                <a:ea typeface="Calibri"/>
                <a:cs typeface="Calibri"/>
                <a:sym typeface="Calibri"/>
              </a:rPr>
            </a:br>
            <a:r>
              <a:rPr lang="en"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258" name="Google Shape;258;p43" descr="PPT Accessibility URL"/>
          <p:cNvSpPr txBox="1">
            <a:spLocks noGrp="1"/>
          </p:cNvSpPr>
          <p:nvPr>
            <p:ph type="ctrTitle"/>
          </p:nvPr>
        </p:nvSpPr>
        <p:spPr>
          <a:xfrm>
            <a:off x="1110838" y="3100039"/>
            <a:ext cx="57657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9" name="Google Shape;259;p43"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260" name="Google Shape;260;p43"/>
          <p:cNvPicPr preferRelativeResize="0"/>
          <p:nvPr/>
        </p:nvPicPr>
        <p:blipFill rotWithShape="1">
          <a:blip r:embed="rId3">
            <a:alphaModFix/>
          </a:blip>
          <a:srcRect/>
          <a:stretch/>
        </p:blipFill>
        <p:spPr>
          <a:xfrm>
            <a:off x="7366000" y="0"/>
            <a:ext cx="1778000" cy="5143499"/>
          </a:xfrm>
          <a:prstGeom prst="rect">
            <a:avLst/>
          </a:prstGeom>
          <a:noFill/>
          <a:ln>
            <a:noFill/>
          </a:ln>
        </p:spPr>
      </p:pic>
      <p:cxnSp>
        <p:nvCxnSpPr>
          <p:cNvPr id="261" name="Google Shape;261;p4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2" name="Google Shape;262;p4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63"/>
        <p:cNvGrpSpPr/>
        <p:nvPr/>
      </p:nvGrpSpPr>
      <p:grpSpPr>
        <a:xfrm>
          <a:off x="0" y="0"/>
          <a:ext cx="0" cy="0"/>
          <a:chOff x="0" y="0"/>
          <a:chExt cx="0" cy="0"/>
        </a:xfrm>
      </p:grpSpPr>
      <p:sp>
        <p:nvSpPr>
          <p:cNvPr id="264" name="Google Shape;264;p44"/>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5" name="Google Shape;265;p44"/>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44"/>
          <p:cNvSpPr txBox="1">
            <a:spLocks noGrp="1"/>
          </p:cNvSpPr>
          <p:nvPr>
            <p:ph type="subTitle" idx="1"/>
          </p:nvPr>
        </p:nvSpPr>
        <p:spPr>
          <a:xfrm>
            <a:off x="1121760" y="2992564"/>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pic>
        <p:nvPicPr>
          <p:cNvPr id="267" name="Google Shape;267;p44"/>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68" name="Google Shape;268;p44"/>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9" name="Google Shape;269;p44"/>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2" name="Google Shape;272;p45"/>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5"/>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74" name="Google Shape;274;p45"/>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75" name="Google Shape;275;p45"/>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76" name="Google Shape;276;p45"/>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77"/>
        <p:cNvGrpSpPr/>
        <p:nvPr/>
      </p:nvGrpSpPr>
      <p:grpSpPr>
        <a:xfrm>
          <a:off x="0" y="0"/>
          <a:ext cx="0" cy="0"/>
          <a:chOff x="0" y="0"/>
          <a:chExt cx="0" cy="0"/>
        </a:xfrm>
      </p:grpSpPr>
      <p:pic>
        <p:nvPicPr>
          <p:cNvPr id="278" name="Google Shape;278;p46"/>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9" name="Google Shape;279;p46"/>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6"/>
          <p:cNvSpPr txBox="1">
            <a:spLocks noGrp="1"/>
          </p:cNvSpPr>
          <p:nvPr>
            <p:ph type="subTitle" idx="1"/>
          </p:nvPr>
        </p:nvSpPr>
        <p:spPr>
          <a:xfrm>
            <a:off x="1117680" y="1008874"/>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81" name="Google Shape;281;p46"/>
          <p:cNvSpPr txBox="1">
            <a:spLocks noGrp="1"/>
          </p:cNvSpPr>
          <p:nvPr>
            <p:ph type="body" idx="2"/>
          </p:nvPr>
        </p:nvSpPr>
        <p:spPr>
          <a:xfrm>
            <a:off x="1128502" y="1438041"/>
            <a:ext cx="34434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82" name="Google Shape;282;p46" descr="Picture or Chart"/>
          <p:cNvSpPr txBox="1">
            <a:spLocks noGrp="1"/>
          </p:cNvSpPr>
          <p:nvPr>
            <p:ph type="body" idx="3"/>
          </p:nvPr>
        </p:nvSpPr>
        <p:spPr>
          <a:xfrm>
            <a:off x="4765676" y="1440657"/>
            <a:ext cx="39657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83" name="Google Shape;283;p46"/>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84" name="Google Shape;284;p4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85"/>
        <p:cNvGrpSpPr/>
        <p:nvPr/>
      </p:nvGrpSpPr>
      <p:grpSpPr>
        <a:xfrm>
          <a:off x="0" y="0"/>
          <a:ext cx="0" cy="0"/>
          <a:chOff x="0" y="0"/>
          <a:chExt cx="0" cy="0"/>
        </a:xfrm>
      </p:grpSpPr>
      <p:sp>
        <p:nvSpPr>
          <p:cNvPr id="286" name="Google Shape;286;p47" descr="Description of Picture"/>
          <p:cNvSpPr>
            <a:spLocks noGrp="1"/>
          </p:cNvSpPr>
          <p:nvPr>
            <p:ph type="pic" idx="2"/>
          </p:nvPr>
        </p:nvSpPr>
        <p:spPr>
          <a:xfrm>
            <a:off x="0" y="0"/>
            <a:ext cx="9144000" cy="5143500"/>
          </a:xfrm>
          <a:prstGeom prst="rect">
            <a:avLst/>
          </a:prstGeom>
          <a:noFill/>
          <a:ln>
            <a:noFill/>
          </a:ln>
        </p:spPr>
      </p:sp>
      <p:sp>
        <p:nvSpPr>
          <p:cNvPr id="287" name="Google Shape;287;p47"/>
          <p:cNvSpPr txBox="1">
            <a:spLocks noGrp="1"/>
          </p:cNvSpPr>
          <p:nvPr>
            <p:ph type="ctrTitle"/>
          </p:nvPr>
        </p:nvSpPr>
        <p:spPr>
          <a:xfrm>
            <a:off x="381000" y="228600"/>
            <a:ext cx="2879100" cy="5610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88" name="Google Shape;288;p47"/>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89" name="Google Shape;289;p4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0" name="Google Shape;290;p4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91"/>
        <p:cNvGrpSpPr/>
        <p:nvPr/>
      </p:nvGrpSpPr>
      <p:grpSpPr>
        <a:xfrm>
          <a:off x="0" y="0"/>
          <a:ext cx="0" cy="0"/>
          <a:chOff x="0" y="0"/>
          <a:chExt cx="0" cy="0"/>
        </a:xfrm>
      </p:grpSpPr>
      <p:sp>
        <p:nvSpPr>
          <p:cNvPr id="292" name="Google Shape;292;p48"/>
          <p:cNvSpPr/>
          <p:nvPr/>
        </p:nvSpPr>
        <p:spPr>
          <a:xfrm>
            <a:off x="1"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3" name="Google Shape;293;p48"/>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8"/>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5" name="Google Shape;295;p48"/>
          <p:cNvSpPr txBox="1">
            <a:spLocks noGrp="1"/>
          </p:cNvSpPr>
          <p:nvPr>
            <p:ph type="subTitle" idx="1"/>
          </p:nvPr>
        </p:nvSpPr>
        <p:spPr>
          <a:xfrm>
            <a:off x="1986208"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96" name="Google Shape;296;p48"/>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297" name="Google Shape;297;p48"/>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98" name="Google Shape;298;p4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9" name="Google Shape;299;p4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50850"/>
            <a:ext cx="8520600" cy="841800"/>
          </a:xfrm>
          <a:prstGeom prst="rect">
            <a:avLst/>
          </a:prstGeom>
        </p:spPr>
        <p:txBody>
          <a:bodyPr spcFirstLastPara="1" wrap="square" lIns="182875" tIns="182875" rIns="182875" bIns="18287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49"/>
          <p:cNvSpPr txBox="1">
            <a:spLocks noGrp="1"/>
          </p:cNvSpPr>
          <p:nvPr>
            <p:ph type="sldNum" idx="12"/>
          </p:nvPr>
        </p:nvSpPr>
        <p:spPr>
          <a:xfrm>
            <a:off x="8472458" y="4663217"/>
            <a:ext cx="548700" cy="393600"/>
          </a:xfrm>
          <a:prstGeom prst="rect">
            <a:avLst/>
          </a:prstGeom>
        </p:spPr>
        <p:txBody>
          <a:bodyPr spcFirstLastPara="1" wrap="square" lIns="18275" tIns="45700" rIns="1827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2.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5" name="Google Shape;65;p1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5"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32"/>
          <p:cNvSpPr txBox="1">
            <a:spLocks noGrp="1"/>
          </p:cNvSpPr>
          <p:nvPr>
            <p:ph type="body" idx="1"/>
          </p:nvPr>
        </p:nvSpPr>
        <p:spPr>
          <a:xfrm>
            <a:off x="1606046"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84" name="Google Shape;184;p3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32" descr="A close up of a sign&#10;&#10;Description automatically generated"/>
          <p:cNvPicPr preferRelativeResize="0"/>
          <p:nvPr/>
        </p:nvPicPr>
        <p:blipFill rotWithShape="1">
          <a:blip r:embed="rId18">
            <a:alphaModFix/>
          </a:blip>
          <a:srcRect/>
          <a:stretch/>
        </p:blipFill>
        <p:spPr>
          <a:xfrm>
            <a:off x="8746671" y="4921687"/>
            <a:ext cx="292554"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jpg"/><Relationship Id="rId21" Type="http://schemas.openxmlformats.org/officeDocument/2006/relationships/image" Target="../media/image29.jpe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jp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hyperlink" Target="mailto:jiang784@purdue.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ctrTitle"/>
          </p:nvPr>
        </p:nvSpPr>
        <p:spPr>
          <a:xfrm>
            <a:off x="50" y="-1085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1100"/>
              <a:buFont typeface="Arial"/>
              <a:buNone/>
            </a:pPr>
            <a:r>
              <a:rPr lang="en" sz="3400" b="1" dirty="0" err="1">
                <a:solidFill>
                  <a:schemeClr val="dk1"/>
                </a:solidFill>
              </a:rPr>
              <a:t>PeaTMOSS</a:t>
            </a:r>
            <a:r>
              <a:rPr lang="en" sz="3400" dirty="0">
                <a:solidFill>
                  <a:schemeClr val="dk1"/>
                </a:solidFill>
              </a:rPr>
              <a:t>: A Dataset and Initial Analysis of </a:t>
            </a:r>
            <a:r>
              <a:rPr lang="en" sz="3400" b="1" u="sng" dirty="0">
                <a:solidFill>
                  <a:schemeClr val="dk1"/>
                </a:solidFill>
              </a:rPr>
              <a:t>P</a:t>
            </a:r>
            <a:r>
              <a:rPr lang="en" sz="3400" dirty="0">
                <a:solidFill>
                  <a:schemeClr val="dk1"/>
                </a:solidFill>
              </a:rPr>
              <a:t>re-</a:t>
            </a:r>
            <a:r>
              <a:rPr lang="en" sz="3400" b="1" u="sng" dirty="0">
                <a:solidFill>
                  <a:schemeClr val="dk1"/>
                </a:solidFill>
              </a:rPr>
              <a:t>T</a:t>
            </a:r>
            <a:r>
              <a:rPr lang="en" sz="3400" dirty="0">
                <a:solidFill>
                  <a:schemeClr val="dk1"/>
                </a:solidFill>
              </a:rPr>
              <a:t>rained </a:t>
            </a:r>
            <a:r>
              <a:rPr lang="en" sz="3400" b="1" u="sng" dirty="0">
                <a:solidFill>
                  <a:schemeClr val="dk1"/>
                </a:solidFill>
              </a:rPr>
              <a:t>M</a:t>
            </a:r>
            <a:r>
              <a:rPr lang="en" sz="3400" dirty="0">
                <a:solidFill>
                  <a:schemeClr val="dk1"/>
                </a:solidFill>
              </a:rPr>
              <a:t>odels in </a:t>
            </a:r>
            <a:r>
              <a:rPr lang="en" sz="3400" b="1" u="sng" dirty="0">
                <a:solidFill>
                  <a:schemeClr val="dk1"/>
                </a:solidFill>
              </a:rPr>
              <a:t>O</a:t>
            </a:r>
            <a:r>
              <a:rPr lang="en" sz="3400" dirty="0">
                <a:solidFill>
                  <a:schemeClr val="dk1"/>
                </a:solidFill>
              </a:rPr>
              <a:t>pen-</a:t>
            </a:r>
            <a:r>
              <a:rPr lang="en" sz="3400" b="1" u="sng" dirty="0">
                <a:solidFill>
                  <a:schemeClr val="dk1"/>
                </a:solidFill>
              </a:rPr>
              <a:t>S</a:t>
            </a:r>
            <a:r>
              <a:rPr lang="en" sz="3400" dirty="0">
                <a:solidFill>
                  <a:schemeClr val="dk1"/>
                </a:solidFill>
              </a:rPr>
              <a:t>ource </a:t>
            </a:r>
            <a:r>
              <a:rPr lang="en" sz="3400" b="1" u="sng" dirty="0">
                <a:solidFill>
                  <a:schemeClr val="dk1"/>
                </a:solidFill>
              </a:rPr>
              <a:t>S</a:t>
            </a:r>
            <a:r>
              <a:rPr lang="en" sz="3400" dirty="0">
                <a:solidFill>
                  <a:schemeClr val="dk1"/>
                </a:solidFill>
              </a:rPr>
              <a:t>oftware</a:t>
            </a:r>
            <a:endParaRPr sz="3400" b="1" dirty="0">
              <a:solidFill>
                <a:schemeClr val="dk1"/>
              </a:solidFill>
            </a:endParaRPr>
          </a:p>
        </p:txBody>
      </p:sp>
      <p:pic>
        <p:nvPicPr>
          <p:cNvPr id="309" name="Google Shape;309;p50" descr="Wenxin Jiang"/>
          <p:cNvPicPr preferRelativeResize="0"/>
          <p:nvPr/>
        </p:nvPicPr>
        <p:blipFill rotWithShape="1">
          <a:blip r:embed="rId3">
            <a:alphaModFix/>
          </a:blip>
          <a:srcRect l="220" t="-72" r="-220" b="20072"/>
          <a:stretch/>
        </p:blipFill>
        <p:spPr>
          <a:xfrm>
            <a:off x="317500" y="1191500"/>
            <a:ext cx="1063576" cy="1063576"/>
          </a:xfrm>
          <a:prstGeom prst="rect">
            <a:avLst/>
          </a:prstGeom>
          <a:noFill/>
          <a:ln>
            <a:noFill/>
          </a:ln>
        </p:spPr>
      </p:pic>
      <p:pic>
        <p:nvPicPr>
          <p:cNvPr id="310" name="Google Shape;310;p50"/>
          <p:cNvPicPr preferRelativeResize="0"/>
          <p:nvPr/>
        </p:nvPicPr>
        <p:blipFill rotWithShape="1">
          <a:blip r:embed="rId4">
            <a:alphaModFix/>
          </a:blip>
          <a:srcRect/>
          <a:stretch/>
        </p:blipFill>
        <p:spPr>
          <a:xfrm>
            <a:off x="1699064" y="4589785"/>
            <a:ext cx="4434872" cy="469575"/>
          </a:xfrm>
          <a:prstGeom prst="rect">
            <a:avLst/>
          </a:prstGeom>
          <a:noFill/>
          <a:ln>
            <a:noFill/>
          </a:ln>
        </p:spPr>
      </p:pic>
      <p:sp>
        <p:nvSpPr>
          <p:cNvPr id="311" name="Google Shape;311;p50"/>
          <p:cNvSpPr/>
          <p:nvPr/>
        </p:nvSpPr>
        <p:spPr>
          <a:xfrm>
            <a:off x="13320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12" name="Google Shape;312;p50"/>
          <p:cNvPicPr preferRelativeResize="0"/>
          <p:nvPr/>
        </p:nvPicPr>
        <p:blipFill rotWithShape="1">
          <a:blip r:embed="rId4">
            <a:alphaModFix/>
          </a:blip>
          <a:srcRect/>
          <a:stretch/>
        </p:blipFill>
        <p:spPr>
          <a:xfrm>
            <a:off x="55945" y="4699576"/>
            <a:ext cx="3561611" cy="377125"/>
          </a:xfrm>
          <a:prstGeom prst="rect">
            <a:avLst/>
          </a:prstGeom>
          <a:noFill/>
          <a:ln>
            <a:noFill/>
          </a:ln>
        </p:spPr>
      </p:pic>
      <p:sp>
        <p:nvSpPr>
          <p:cNvPr id="313" name="Google Shape;313;p50"/>
          <p:cNvSpPr txBox="1"/>
          <p:nvPr/>
        </p:nvSpPr>
        <p:spPr>
          <a:xfrm>
            <a:off x="14230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Wenxin Jiang</a:t>
            </a:r>
            <a:r>
              <a:rPr lang="en"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314" name="Google Shape;314;p50"/>
          <p:cNvPicPr preferRelativeResize="0"/>
          <p:nvPr/>
        </p:nvPicPr>
        <p:blipFill rotWithShape="1">
          <a:blip r:embed="rId5">
            <a:alphaModFix/>
          </a:blip>
          <a:srcRect/>
          <a:stretch/>
        </p:blipFill>
        <p:spPr>
          <a:xfrm>
            <a:off x="3617556" y="4722272"/>
            <a:ext cx="1715939" cy="377503"/>
          </a:xfrm>
          <a:prstGeom prst="rect">
            <a:avLst/>
          </a:prstGeom>
          <a:noFill/>
          <a:ln>
            <a:noFill/>
          </a:ln>
        </p:spPr>
      </p:pic>
      <p:pic>
        <p:nvPicPr>
          <p:cNvPr id="315" name="Google Shape;315;p50"/>
          <p:cNvPicPr preferRelativeResize="0"/>
          <p:nvPr/>
        </p:nvPicPr>
        <p:blipFill rotWithShape="1">
          <a:blip r:embed="rId4">
            <a:alphaModFix/>
          </a:blip>
          <a:srcRect r="81003"/>
          <a:stretch/>
        </p:blipFill>
        <p:spPr>
          <a:xfrm>
            <a:off x="1500576" y="1953564"/>
            <a:ext cx="400198" cy="332186"/>
          </a:xfrm>
          <a:prstGeom prst="rect">
            <a:avLst/>
          </a:prstGeom>
          <a:noFill/>
          <a:ln>
            <a:noFill/>
          </a:ln>
        </p:spPr>
      </p:pic>
      <p:pic>
        <p:nvPicPr>
          <p:cNvPr id="316" name="Google Shape;316;p50"/>
          <p:cNvPicPr preferRelativeResize="0"/>
          <p:nvPr/>
        </p:nvPicPr>
        <p:blipFill rotWithShape="1">
          <a:blip r:embed="rId4">
            <a:alphaModFix/>
          </a:blip>
          <a:srcRect r="81003"/>
          <a:stretch/>
        </p:blipFill>
        <p:spPr>
          <a:xfrm>
            <a:off x="6725149" y="3025738"/>
            <a:ext cx="258901" cy="214900"/>
          </a:xfrm>
          <a:prstGeom prst="rect">
            <a:avLst/>
          </a:prstGeom>
          <a:noFill/>
          <a:ln>
            <a:noFill/>
          </a:ln>
        </p:spPr>
      </p:pic>
      <p:pic>
        <p:nvPicPr>
          <p:cNvPr id="317" name="Google Shape;317;p50" descr="James Davis, PhD"/>
          <p:cNvPicPr preferRelativeResize="0"/>
          <p:nvPr/>
        </p:nvPicPr>
        <p:blipFill rotWithShape="1">
          <a:blip r:embed="rId6">
            <a:alphaModFix/>
          </a:blip>
          <a:srcRect t="475" b="9895"/>
          <a:stretch/>
        </p:blipFill>
        <p:spPr>
          <a:xfrm>
            <a:off x="6391839" y="3451512"/>
            <a:ext cx="1036149" cy="1036121"/>
          </a:xfrm>
          <a:prstGeom prst="rect">
            <a:avLst/>
          </a:prstGeom>
          <a:noFill/>
          <a:ln>
            <a:noFill/>
          </a:ln>
        </p:spPr>
      </p:pic>
      <p:pic>
        <p:nvPicPr>
          <p:cNvPr id="318" name="Google Shape;318;p50" descr="Nicholas Synovic"/>
          <p:cNvPicPr preferRelativeResize="0"/>
          <p:nvPr/>
        </p:nvPicPr>
        <p:blipFill rotWithShape="1">
          <a:blip r:embed="rId7">
            <a:alphaModFix/>
          </a:blip>
          <a:srcRect/>
          <a:stretch/>
        </p:blipFill>
        <p:spPr>
          <a:xfrm>
            <a:off x="317499" y="2285739"/>
            <a:ext cx="1063575" cy="1063575"/>
          </a:xfrm>
          <a:prstGeom prst="rect">
            <a:avLst/>
          </a:prstGeom>
          <a:noFill/>
          <a:ln>
            <a:noFill/>
          </a:ln>
        </p:spPr>
      </p:pic>
      <p:pic>
        <p:nvPicPr>
          <p:cNvPr id="319" name="Google Shape;319;p50"/>
          <p:cNvPicPr preferRelativeResize="0"/>
          <p:nvPr/>
        </p:nvPicPr>
        <p:blipFill>
          <a:blip r:embed="rId8">
            <a:alphaModFix/>
          </a:blip>
          <a:stretch>
            <a:fillRect/>
          </a:stretch>
        </p:blipFill>
        <p:spPr>
          <a:xfrm>
            <a:off x="4495175" y="4024450"/>
            <a:ext cx="463175" cy="463175"/>
          </a:xfrm>
          <a:prstGeom prst="rect">
            <a:avLst/>
          </a:prstGeom>
          <a:noFill/>
          <a:ln>
            <a:noFill/>
          </a:ln>
        </p:spPr>
      </p:pic>
      <p:pic>
        <p:nvPicPr>
          <p:cNvPr id="320" name="Google Shape;320;p50"/>
          <p:cNvPicPr preferRelativeResize="0"/>
          <p:nvPr/>
        </p:nvPicPr>
        <p:blipFill>
          <a:blip r:embed="rId9">
            <a:alphaModFix/>
          </a:blip>
          <a:stretch>
            <a:fillRect/>
          </a:stretch>
        </p:blipFill>
        <p:spPr>
          <a:xfrm>
            <a:off x="3362937" y="2293274"/>
            <a:ext cx="1048500" cy="1048500"/>
          </a:xfrm>
          <a:prstGeom prst="rect">
            <a:avLst/>
          </a:prstGeom>
          <a:noFill/>
          <a:ln>
            <a:noFill/>
          </a:ln>
        </p:spPr>
      </p:pic>
      <p:pic>
        <p:nvPicPr>
          <p:cNvPr id="321" name="Google Shape;321;p50"/>
          <p:cNvPicPr preferRelativeResize="0"/>
          <p:nvPr/>
        </p:nvPicPr>
        <p:blipFill>
          <a:blip r:embed="rId10">
            <a:alphaModFix/>
          </a:blip>
          <a:stretch>
            <a:fillRect/>
          </a:stretch>
        </p:blipFill>
        <p:spPr>
          <a:xfrm>
            <a:off x="3355400" y="1191500"/>
            <a:ext cx="1063575" cy="1063575"/>
          </a:xfrm>
          <a:prstGeom prst="rect">
            <a:avLst/>
          </a:prstGeom>
          <a:noFill/>
          <a:ln>
            <a:noFill/>
          </a:ln>
        </p:spPr>
      </p:pic>
      <p:pic>
        <p:nvPicPr>
          <p:cNvPr id="322" name="Google Shape;322;p50"/>
          <p:cNvPicPr preferRelativeResize="0"/>
          <p:nvPr/>
        </p:nvPicPr>
        <p:blipFill>
          <a:blip r:embed="rId11">
            <a:alphaModFix/>
          </a:blip>
          <a:stretch>
            <a:fillRect/>
          </a:stretch>
        </p:blipFill>
        <p:spPr>
          <a:xfrm>
            <a:off x="325024" y="3455450"/>
            <a:ext cx="1048525" cy="1048525"/>
          </a:xfrm>
          <a:prstGeom prst="rect">
            <a:avLst/>
          </a:prstGeom>
          <a:noFill/>
          <a:ln>
            <a:noFill/>
          </a:ln>
        </p:spPr>
      </p:pic>
      <p:pic>
        <p:nvPicPr>
          <p:cNvPr id="323" name="Google Shape;323;p50"/>
          <p:cNvPicPr preferRelativeResize="0"/>
          <p:nvPr/>
        </p:nvPicPr>
        <p:blipFill>
          <a:blip r:embed="rId12">
            <a:alphaModFix/>
          </a:blip>
          <a:stretch>
            <a:fillRect/>
          </a:stretch>
        </p:blipFill>
        <p:spPr>
          <a:xfrm>
            <a:off x="6378125" y="1153300"/>
            <a:ext cx="1063575" cy="1063575"/>
          </a:xfrm>
          <a:prstGeom prst="rect">
            <a:avLst/>
          </a:prstGeom>
          <a:noFill/>
          <a:ln>
            <a:noFill/>
          </a:ln>
        </p:spPr>
      </p:pic>
      <p:pic>
        <p:nvPicPr>
          <p:cNvPr id="324" name="Google Shape;324;p50"/>
          <p:cNvPicPr preferRelativeResize="0"/>
          <p:nvPr/>
        </p:nvPicPr>
        <p:blipFill>
          <a:blip r:embed="rId13">
            <a:alphaModFix/>
          </a:blip>
          <a:stretch>
            <a:fillRect/>
          </a:stretch>
        </p:blipFill>
        <p:spPr>
          <a:xfrm>
            <a:off x="6385650" y="2293263"/>
            <a:ext cx="1048525" cy="1048525"/>
          </a:xfrm>
          <a:prstGeom prst="rect">
            <a:avLst/>
          </a:prstGeom>
          <a:noFill/>
          <a:ln>
            <a:noFill/>
          </a:ln>
        </p:spPr>
      </p:pic>
      <p:pic>
        <p:nvPicPr>
          <p:cNvPr id="325" name="Google Shape;325;p50" descr="Profile photo for gkthiruvathukal"/>
          <p:cNvPicPr preferRelativeResize="0"/>
          <p:nvPr/>
        </p:nvPicPr>
        <p:blipFill rotWithShape="1">
          <a:blip r:embed="rId14">
            <a:alphaModFix/>
          </a:blip>
          <a:srcRect/>
          <a:stretch/>
        </p:blipFill>
        <p:spPr>
          <a:xfrm>
            <a:off x="3355402" y="3434002"/>
            <a:ext cx="1063575" cy="1063546"/>
          </a:xfrm>
          <a:prstGeom prst="rect">
            <a:avLst/>
          </a:prstGeom>
          <a:noFill/>
          <a:ln>
            <a:noFill/>
          </a:ln>
        </p:spPr>
      </p:pic>
      <p:pic>
        <p:nvPicPr>
          <p:cNvPr id="326" name="Google Shape;326;p50"/>
          <p:cNvPicPr preferRelativeResize="0"/>
          <p:nvPr/>
        </p:nvPicPr>
        <p:blipFill rotWithShape="1">
          <a:blip r:embed="rId4">
            <a:alphaModFix/>
          </a:blip>
          <a:srcRect r="81003"/>
          <a:stretch/>
        </p:blipFill>
        <p:spPr>
          <a:xfrm>
            <a:off x="7537151" y="1884689"/>
            <a:ext cx="400198" cy="332186"/>
          </a:xfrm>
          <a:prstGeom prst="rect">
            <a:avLst/>
          </a:prstGeom>
          <a:noFill/>
          <a:ln>
            <a:noFill/>
          </a:ln>
        </p:spPr>
      </p:pic>
      <p:pic>
        <p:nvPicPr>
          <p:cNvPr id="327" name="Google Shape;327;p50"/>
          <p:cNvPicPr preferRelativeResize="0"/>
          <p:nvPr/>
        </p:nvPicPr>
        <p:blipFill rotWithShape="1">
          <a:blip r:embed="rId4">
            <a:alphaModFix/>
          </a:blip>
          <a:srcRect r="81003"/>
          <a:stretch/>
        </p:blipFill>
        <p:spPr>
          <a:xfrm>
            <a:off x="7537151" y="4155439"/>
            <a:ext cx="400198" cy="332186"/>
          </a:xfrm>
          <a:prstGeom prst="rect">
            <a:avLst/>
          </a:prstGeom>
          <a:noFill/>
          <a:ln>
            <a:noFill/>
          </a:ln>
        </p:spPr>
      </p:pic>
      <p:pic>
        <p:nvPicPr>
          <p:cNvPr id="328" name="Google Shape;328;p50"/>
          <p:cNvPicPr preferRelativeResize="0"/>
          <p:nvPr/>
        </p:nvPicPr>
        <p:blipFill>
          <a:blip r:embed="rId8">
            <a:alphaModFix/>
          </a:blip>
          <a:stretch>
            <a:fillRect/>
          </a:stretch>
        </p:blipFill>
        <p:spPr>
          <a:xfrm>
            <a:off x="1500574" y="2870127"/>
            <a:ext cx="463175" cy="463175"/>
          </a:xfrm>
          <a:prstGeom prst="rect">
            <a:avLst/>
          </a:prstGeom>
          <a:noFill/>
          <a:ln>
            <a:noFill/>
          </a:ln>
        </p:spPr>
      </p:pic>
      <p:pic>
        <p:nvPicPr>
          <p:cNvPr id="329" name="Google Shape;329;p50"/>
          <p:cNvPicPr preferRelativeResize="0"/>
          <p:nvPr/>
        </p:nvPicPr>
        <p:blipFill rotWithShape="1">
          <a:blip r:embed="rId4">
            <a:alphaModFix/>
          </a:blip>
          <a:srcRect r="81003"/>
          <a:stretch/>
        </p:blipFill>
        <p:spPr>
          <a:xfrm>
            <a:off x="4495176" y="3025739"/>
            <a:ext cx="400198" cy="332186"/>
          </a:xfrm>
          <a:prstGeom prst="rect">
            <a:avLst/>
          </a:prstGeom>
          <a:noFill/>
          <a:ln>
            <a:noFill/>
          </a:ln>
        </p:spPr>
      </p:pic>
      <p:pic>
        <p:nvPicPr>
          <p:cNvPr id="330" name="Google Shape;330;p50"/>
          <p:cNvPicPr preferRelativeResize="0"/>
          <p:nvPr/>
        </p:nvPicPr>
        <p:blipFill rotWithShape="1">
          <a:blip r:embed="rId4">
            <a:alphaModFix/>
          </a:blip>
          <a:srcRect r="81003"/>
          <a:stretch/>
        </p:blipFill>
        <p:spPr>
          <a:xfrm>
            <a:off x="7537151" y="3020064"/>
            <a:ext cx="400198" cy="332186"/>
          </a:xfrm>
          <a:prstGeom prst="rect">
            <a:avLst/>
          </a:prstGeom>
          <a:noFill/>
          <a:ln>
            <a:noFill/>
          </a:ln>
        </p:spPr>
      </p:pic>
      <p:pic>
        <p:nvPicPr>
          <p:cNvPr id="331" name="Google Shape;331;p50"/>
          <p:cNvPicPr preferRelativeResize="0"/>
          <p:nvPr/>
        </p:nvPicPr>
        <p:blipFill>
          <a:blip r:embed="rId15">
            <a:alphaModFix/>
          </a:blip>
          <a:stretch>
            <a:fillRect/>
          </a:stretch>
        </p:blipFill>
        <p:spPr>
          <a:xfrm>
            <a:off x="1500575" y="4013425"/>
            <a:ext cx="463175" cy="463175"/>
          </a:xfrm>
          <a:prstGeom prst="rect">
            <a:avLst/>
          </a:prstGeom>
          <a:noFill/>
          <a:ln>
            <a:noFill/>
          </a:ln>
        </p:spPr>
      </p:pic>
      <p:pic>
        <p:nvPicPr>
          <p:cNvPr id="332" name="Google Shape;332;p50"/>
          <p:cNvPicPr preferRelativeResize="0"/>
          <p:nvPr/>
        </p:nvPicPr>
        <p:blipFill>
          <a:blip r:embed="rId15">
            <a:alphaModFix/>
          </a:blip>
          <a:stretch>
            <a:fillRect/>
          </a:stretch>
        </p:blipFill>
        <p:spPr>
          <a:xfrm>
            <a:off x="4495175" y="1826450"/>
            <a:ext cx="463175" cy="463175"/>
          </a:xfrm>
          <a:prstGeom prst="rect">
            <a:avLst/>
          </a:prstGeom>
          <a:noFill/>
          <a:ln>
            <a:noFill/>
          </a:ln>
        </p:spPr>
      </p:pic>
      <p:sp>
        <p:nvSpPr>
          <p:cNvPr id="333" name="Google Shape;333;p50"/>
          <p:cNvSpPr txBox="1"/>
          <p:nvPr/>
        </p:nvSpPr>
        <p:spPr>
          <a:xfrm>
            <a:off x="44189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Jerin Yasmin</a:t>
            </a:r>
            <a:endParaRPr sz="2000">
              <a:solidFill>
                <a:schemeClr val="dk1"/>
              </a:solidFill>
              <a:latin typeface="Calibri"/>
              <a:ea typeface="Calibri"/>
              <a:cs typeface="Calibri"/>
              <a:sym typeface="Calibri"/>
            </a:endParaRPr>
          </a:p>
        </p:txBody>
      </p:sp>
      <p:sp>
        <p:nvSpPr>
          <p:cNvPr id="334" name="Google Shape;334;p50"/>
          <p:cNvSpPr txBox="1"/>
          <p:nvPr/>
        </p:nvSpPr>
        <p:spPr>
          <a:xfrm>
            <a:off x="7458333" y="1143700"/>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Jason Jones</a:t>
            </a:r>
            <a:endParaRPr sz="2000" dirty="0">
              <a:solidFill>
                <a:schemeClr val="dk1"/>
              </a:solidFill>
              <a:latin typeface="Calibri"/>
              <a:ea typeface="Calibri"/>
              <a:cs typeface="Calibri"/>
              <a:sym typeface="Calibri"/>
            </a:endParaRPr>
          </a:p>
        </p:txBody>
      </p:sp>
      <p:sp>
        <p:nvSpPr>
          <p:cNvPr id="335" name="Google Shape;335;p50"/>
          <p:cNvSpPr txBox="1"/>
          <p:nvPr/>
        </p:nvSpPr>
        <p:spPr>
          <a:xfrm>
            <a:off x="7458333" y="228013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err="1">
                <a:solidFill>
                  <a:schemeClr val="dk1"/>
                </a:solidFill>
                <a:latin typeface="Calibri"/>
                <a:ea typeface="Calibri"/>
                <a:cs typeface="Calibri"/>
                <a:sym typeface="Calibri"/>
              </a:rPr>
              <a:t>Jiashen</a:t>
            </a:r>
            <a:r>
              <a:rPr lang="en" sz="2000" dirty="0">
                <a:solidFill>
                  <a:schemeClr val="dk1"/>
                </a:solidFill>
                <a:latin typeface="Calibri"/>
                <a:ea typeface="Calibri"/>
                <a:cs typeface="Calibri"/>
                <a:sym typeface="Calibri"/>
              </a:rPr>
              <a:t> </a:t>
            </a:r>
            <a:r>
              <a:rPr lang="en" sz="2000" dirty="0" err="1">
                <a:solidFill>
                  <a:schemeClr val="dk1"/>
                </a:solidFill>
                <a:latin typeface="Calibri"/>
                <a:ea typeface="Calibri"/>
                <a:cs typeface="Calibri"/>
                <a:sym typeface="Calibri"/>
              </a:rPr>
              <a:t>Kuo</a:t>
            </a:r>
            <a:endParaRPr sz="2000" dirty="0">
              <a:solidFill>
                <a:schemeClr val="dk1"/>
              </a:solidFill>
              <a:latin typeface="Calibri"/>
              <a:ea typeface="Calibri"/>
              <a:cs typeface="Calibri"/>
              <a:sym typeface="Calibri"/>
            </a:endParaRPr>
          </a:p>
        </p:txBody>
      </p:sp>
      <p:sp>
        <p:nvSpPr>
          <p:cNvPr id="336" name="Google Shape;336;p50"/>
          <p:cNvSpPr txBox="1"/>
          <p:nvPr/>
        </p:nvSpPr>
        <p:spPr>
          <a:xfrm>
            <a:off x="7507353" y="3456981"/>
            <a:ext cx="1479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James C. </a:t>
            </a: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Davis</a:t>
            </a:r>
            <a:endParaRPr sz="2000" dirty="0">
              <a:solidFill>
                <a:schemeClr val="dk1"/>
              </a:solidFill>
              <a:latin typeface="Calibri"/>
              <a:ea typeface="Calibri"/>
              <a:cs typeface="Calibri"/>
              <a:sym typeface="Calibri"/>
            </a:endParaRPr>
          </a:p>
        </p:txBody>
      </p:sp>
      <p:sp>
        <p:nvSpPr>
          <p:cNvPr id="337" name="Google Shape;337;p50"/>
          <p:cNvSpPr txBox="1"/>
          <p:nvPr/>
        </p:nvSpPr>
        <p:spPr>
          <a:xfrm>
            <a:off x="4498374" y="33949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George K. Thiruvathukal</a:t>
            </a:r>
            <a:endParaRPr sz="2000">
              <a:solidFill>
                <a:schemeClr val="dk1"/>
              </a:solidFill>
              <a:latin typeface="Calibri"/>
              <a:ea typeface="Calibri"/>
              <a:cs typeface="Calibri"/>
              <a:sym typeface="Calibri"/>
            </a:endParaRPr>
          </a:p>
        </p:txBody>
      </p:sp>
      <p:sp>
        <p:nvSpPr>
          <p:cNvPr id="338" name="Google Shape;338;p50"/>
          <p:cNvSpPr txBox="1"/>
          <p:nvPr/>
        </p:nvSpPr>
        <p:spPr>
          <a:xfrm>
            <a:off x="4491499" y="22932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Nathaniel Bielanski</a:t>
            </a:r>
            <a:endParaRPr sz="2000">
              <a:solidFill>
                <a:schemeClr val="dk1"/>
              </a:solidFill>
              <a:latin typeface="Calibri"/>
              <a:ea typeface="Calibri"/>
              <a:cs typeface="Calibri"/>
              <a:sym typeface="Calibri"/>
            </a:endParaRPr>
          </a:p>
        </p:txBody>
      </p:sp>
      <p:sp>
        <p:nvSpPr>
          <p:cNvPr id="339" name="Google Shape;339;p50"/>
          <p:cNvSpPr txBox="1"/>
          <p:nvPr/>
        </p:nvSpPr>
        <p:spPr>
          <a:xfrm>
            <a:off x="1461186" y="2229363"/>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Nicholas Synovic</a:t>
            </a:r>
            <a:endParaRPr sz="2000">
              <a:solidFill>
                <a:schemeClr val="dk1"/>
              </a:solidFill>
              <a:latin typeface="Calibri"/>
              <a:ea typeface="Calibri"/>
              <a:cs typeface="Calibri"/>
              <a:sym typeface="Calibri"/>
            </a:endParaRPr>
          </a:p>
        </p:txBody>
      </p:sp>
      <p:sp>
        <p:nvSpPr>
          <p:cNvPr id="340" name="Google Shape;340;p50"/>
          <p:cNvSpPr txBox="1"/>
          <p:nvPr/>
        </p:nvSpPr>
        <p:spPr>
          <a:xfrm>
            <a:off x="1457424" y="344152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Yuan Tian</a:t>
            </a:r>
            <a:endParaRPr sz="2000">
              <a:solidFill>
                <a:schemeClr val="dk1"/>
              </a:solidFill>
              <a:latin typeface="Calibri"/>
              <a:ea typeface="Calibri"/>
              <a:cs typeface="Calibri"/>
              <a:sym typeface="Calibri"/>
            </a:endParaRPr>
          </a:p>
        </p:txBody>
      </p:sp>
      <p:pic>
        <p:nvPicPr>
          <p:cNvPr id="341" name="Google Shape;341;p50"/>
          <p:cNvPicPr preferRelativeResize="0"/>
          <p:nvPr/>
        </p:nvPicPr>
        <p:blipFill>
          <a:blip r:embed="rId16">
            <a:alphaModFix/>
          </a:blip>
          <a:stretch>
            <a:fillRect/>
          </a:stretch>
        </p:blipFill>
        <p:spPr>
          <a:xfrm>
            <a:off x="5438456" y="4687320"/>
            <a:ext cx="1600847" cy="377692"/>
          </a:xfrm>
          <a:prstGeom prst="rect">
            <a:avLst/>
          </a:prstGeom>
          <a:noFill/>
          <a:ln>
            <a:noFill/>
          </a:ln>
        </p:spPr>
      </p:pic>
      <p:pic>
        <p:nvPicPr>
          <p:cNvPr id="342" name="Google Shape;342;p50" descr="Cisco - Wikipedia"/>
          <p:cNvPicPr preferRelativeResize="0"/>
          <p:nvPr/>
        </p:nvPicPr>
        <p:blipFill rotWithShape="1">
          <a:blip r:embed="rId17">
            <a:alphaModFix/>
          </a:blip>
          <a:srcRect/>
          <a:stretch/>
        </p:blipFill>
        <p:spPr>
          <a:xfrm>
            <a:off x="7772785" y="4748040"/>
            <a:ext cx="681750" cy="280195"/>
          </a:xfrm>
          <a:prstGeom prst="rect">
            <a:avLst/>
          </a:prstGeom>
          <a:noFill/>
          <a:ln>
            <a:noFill/>
          </a:ln>
        </p:spPr>
      </p:pic>
      <p:pic>
        <p:nvPicPr>
          <p:cNvPr id="343" name="Google Shape;343;p50" descr="Google - Apps on Google Play"/>
          <p:cNvPicPr preferRelativeResize="0"/>
          <p:nvPr/>
        </p:nvPicPr>
        <p:blipFill rotWithShape="1">
          <a:blip r:embed="rId18">
            <a:alphaModFix/>
          </a:blip>
          <a:srcRect/>
          <a:stretch/>
        </p:blipFill>
        <p:spPr>
          <a:xfrm>
            <a:off x="8042457" y="4164827"/>
            <a:ext cx="530592" cy="530592"/>
          </a:xfrm>
          <a:prstGeom prst="rect">
            <a:avLst/>
          </a:prstGeom>
          <a:noFill/>
          <a:ln>
            <a:noFill/>
          </a:ln>
        </p:spPr>
      </p:pic>
      <p:pic>
        <p:nvPicPr>
          <p:cNvPr id="344" name="Google Shape;344;p50" descr="National Science Foundation - Wikipedia"/>
          <p:cNvPicPr preferRelativeResize="0"/>
          <p:nvPr/>
        </p:nvPicPr>
        <p:blipFill rotWithShape="1">
          <a:blip r:embed="rId19">
            <a:clrChange>
              <a:clrFrom>
                <a:srgbClr val="FFFFFF"/>
              </a:clrFrom>
              <a:clrTo>
                <a:srgbClr val="FFFFFF">
                  <a:alpha val="0"/>
                </a:srgbClr>
              </a:clrTo>
            </a:clrChange>
            <a:alphaModFix/>
          </a:blip>
          <a:srcRect/>
          <a:stretch/>
        </p:blipFill>
        <p:spPr>
          <a:xfrm>
            <a:off x="7237712" y="4674153"/>
            <a:ext cx="441242" cy="443231"/>
          </a:xfrm>
          <a:prstGeom prst="rect">
            <a:avLst/>
          </a:prstGeom>
          <a:noFill/>
          <a:ln>
            <a:noFill/>
          </a:ln>
        </p:spPr>
      </p:pic>
      <p:pic>
        <p:nvPicPr>
          <p:cNvPr id="1026" name="Picture 2" descr="Argonne National Laboratory - The National LaboratoriesThe National  Laboratories">
            <a:extLst>
              <a:ext uri="{FF2B5EF4-FFF2-40B4-BE49-F238E27FC236}">
                <a16:creationId xmlns:a16="http://schemas.microsoft.com/office/drawing/2014/main" id="{A9927621-A55C-4649-9720-209889871C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706" y="4124858"/>
            <a:ext cx="681750" cy="68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ERC - Natural Sciences and Engineering Research Council of Canada">
            <a:extLst>
              <a:ext uri="{FF2B5EF4-FFF2-40B4-BE49-F238E27FC236}">
                <a16:creationId xmlns:a16="http://schemas.microsoft.com/office/drawing/2014/main" id="{2975575C-707E-C946-A84F-ADA10D867994}"/>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3680" y="4256037"/>
            <a:ext cx="1333046" cy="1333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Existing Datasets</a:t>
            </a:r>
            <a:endParaRPr sz="3000" dirty="0"/>
          </a:p>
        </p:txBody>
      </p:sp>
      <p:pic>
        <p:nvPicPr>
          <p:cNvPr id="403" name="Google Shape;403;p56"/>
          <p:cNvPicPr preferRelativeResize="0"/>
          <p:nvPr/>
        </p:nvPicPr>
        <p:blipFill>
          <a:blip r:embed="rId3">
            <a:alphaModFix/>
          </a:blip>
          <a:stretch>
            <a:fillRect/>
          </a:stretch>
        </p:blipFill>
        <p:spPr>
          <a:xfrm>
            <a:off x="240154" y="1271300"/>
            <a:ext cx="3817818" cy="1714529"/>
          </a:xfrm>
          <a:prstGeom prst="rect">
            <a:avLst/>
          </a:prstGeom>
          <a:noFill/>
          <a:ln>
            <a:noFill/>
          </a:ln>
        </p:spPr>
      </p:pic>
      <p:sp>
        <p:nvSpPr>
          <p:cNvPr id="405" name="Google Shape;405;p56"/>
          <p:cNvSpPr txBox="1"/>
          <p:nvPr/>
        </p:nvSpPr>
        <p:spPr>
          <a:xfrm>
            <a:off x="-19441" y="506560"/>
            <a:ext cx="4077413" cy="95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err="1"/>
              <a:t>PTMTorrent</a:t>
            </a:r>
            <a:endParaRPr lang="en" sz="2500" dirty="0"/>
          </a:p>
          <a:p>
            <a:pPr marL="0" lvl="0" indent="0" algn="ctr" rtl="0">
              <a:spcBef>
                <a:spcPts val="0"/>
              </a:spcBef>
              <a:spcAft>
                <a:spcPts val="0"/>
              </a:spcAft>
              <a:buNone/>
            </a:pPr>
            <a:r>
              <a:rPr lang="en" sz="2000" dirty="0"/>
              <a:t>[Jiang et al. MSR’23]</a:t>
            </a:r>
            <a:endParaRPr sz="2000" dirty="0"/>
          </a:p>
        </p:txBody>
      </p:sp>
      <p:sp>
        <p:nvSpPr>
          <p:cNvPr id="406" name="Google Shape;406;p56"/>
          <p:cNvSpPr txBox="1"/>
          <p:nvPr/>
        </p:nvSpPr>
        <p:spPr>
          <a:xfrm>
            <a:off x="4849477" y="508703"/>
            <a:ext cx="376816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err="1"/>
              <a:t>HFCommunity</a:t>
            </a:r>
            <a:endParaRPr lang="en" sz="2500" dirty="0"/>
          </a:p>
          <a:p>
            <a:pPr marL="0" lvl="0" indent="0" algn="ctr" rtl="0">
              <a:spcBef>
                <a:spcPts val="0"/>
              </a:spcBef>
              <a:spcAft>
                <a:spcPts val="0"/>
              </a:spcAft>
              <a:buNone/>
            </a:pPr>
            <a:r>
              <a:rPr lang="en" sz="2000" dirty="0"/>
              <a:t>[</a:t>
            </a:r>
            <a:r>
              <a:rPr lang="en" sz="2000" dirty="0" err="1"/>
              <a:t>Ait</a:t>
            </a:r>
            <a:r>
              <a:rPr lang="en" sz="2000" dirty="0"/>
              <a:t> et al. SANER’23]</a:t>
            </a:r>
            <a:endParaRPr sz="2000" dirty="0"/>
          </a:p>
        </p:txBody>
      </p:sp>
      <p:pic>
        <p:nvPicPr>
          <p:cNvPr id="2" name="Picture 1">
            <a:extLst>
              <a:ext uri="{FF2B5EF4-FFF2-40B4-BE49-F238E27FC236}">
                <a16:creationId xmlns:a16="http://schemas.microsoft.com/office/drawing/2014/main" id="{8CDB0C91-2E39-4548-8E90-F631EE1812D5}"/>
              </a:ext>
            </a:extLst>
          </p:cNvPr>
          <p:cNvPicPr>
            <a:picLocks noChangeAspect="1"/>
          </p:cNvPicPr>
          <p:nvPr/>
        </p:nvPicPr>
        <p:blipFill>
          <a:blip r:embed="rId4"/>
          <a:stretch>
            <a:fillRect/>
          </a:stretch>
        </p:blipFill>
        <p:spPr>
          <a:xfrm>
            <a:off x="4909742" y="1343501"/>
            <a:ext cx="3817818" cy="1642328"/>
          </a:xfrm>
          <a:prstGeom prst="rect">
            <a:avLst/>
          </a:prstGeom>
        </p:spPr>
      </p:pic>
      <p:sp>
        <p:nvSpPr>
          <p:cNvPr id="3" name="TextBox 2">
            <a:extLst>
              <a:ext uri="{FF2B5EF4-FFF2-40B4-BE49-F238E27FC236}">
                <a16:creationId xmlns:a16="http://schemas.microsoft.com/office/drawing/2014/main" id="{D0DB13A2-7E0F-AD44-83B0-19B53DD881A8}"/>
              </a:ext>
            </a:extLst>
          </p:cNvPr>
          <p:cNvSpPr txBox="1"/>
          <p:nvPr/>
        </p:nvSpPr>
        <p:spPr>
          <a:xfrm>
            <a:off x="416440" y="3140206"/>
            <a:ext cx="8311120" cy="2246769"/>
          </a:xfrm>
          <a:prstGeom prst="rect">
            <a:avLst/>
          </a:prstGeom>
          <a:noFill/>
        </p:spPr>
        <p:txBody>
          <a:bodyPr wrap="square" rtlCol="0">
            <a:spAutoFit/>
          </a:bodyPr>
          <a:lstStyle/>
          <a:p>
            <a:pPr>
              <a:spcAft>
                <a:spcPts val="600"/>
              </a:spcAft>
            </a:pPr>
            <a:r>
              <a:rPr lang="en-US" sz="2000" b="1" dirty="0"/>
              <a:t>Gaps:</a:t>
            </a:r>
          </a:p>
          <a:p>
            <a:pPr marL="285750" indent="-285750">
              <a:spcAft>
                <a:spcPts val="600"/>
              </a:spcAft>
              <a:buFont typeface="Arial" panose="020B0604020202020204" pitchFamily="34" charset="0"/>
              <a:buChar char="•"/>
            </a:pPr>
            <a:r>
              <a:rPr lang="en-US" sz="2000" dirty="0">
                <a:sym typeface="Calibri"/>
              </a:rPr>
              <a:t>Lack of </a:t>
            </a:r>
            <a:r>
              <a:rPr lang="en-US" sz="2000" i="1" dirty="0" err="1">
                <a:sym typeface="Calibri"/>
              </a:rPr>
              <a:t>queryable</a:t>
            </a:r>
            <a:r>
              <a:rPr lang="en-US" sz="2000" i="1" dirty="0">
                <a:sym typeface="Calibri"/>
              </a:rPr>
              <a:t>/standardized </a:t>
            </a:r>
            <a:r>
              <a:rPr lang="en-US" sz="2000" dirty="0">
                <a:sym typeface="Calibri"/>
              </a:rPr>
              <a:t>PTM metadata across multiple hubs.</a:t>
            </a:r>
          </a:p>
          <a:p>
            <a:pPr marL="285750" indent="-285750">
              <a:spcAft>
                <a:spcPts val="600"/>
              </a:spcAft>
              <a:buFont typeface="Arial" panose="020B0604020202020204" pitchFamily="34" charset="0"/>
              <a:buChar char="•"/>
            </a:pPr>
            <a:r>
              <a:rPr lang="en-US" sz="2000" dirty="0">
                <a:sym typeface="Calibri"/>
              </a:rPr>
              <a:t>The </a:t>
            </a:r>
            <a:r>
              <a:rPr lang="en-US" sz="2000" i="1" dirty="0">
                <a:sym typeface="Calibri"/>
              </a:rPr>
              <a:t>downstream applications </a:t>
            </a:r>
            <a:r>
              <a:rPr lang="en-US" sz="2000" dirty="0">
                <a:sym typeface="Calibri"/>
              </a:rPr>
              <a:t>(GitHub) of PTM supply chain was missing in the existing datasets.</a:t>
            </a:r>
          </a:p>
          <a:p>
            <a:pPr marL="285750" indent="-285750">
              <a:spcAft>
                <a:spcPts val="600"/>
              </a:spcAft>
              <a:buFont typeface="Arial" panose="020B0604020202020204" pitchFamily="34" charset="0"/>
              <a:buChar char="•"/>
            </a:pPr>
            <a:r>
              <a:rPr lang="en-US" sz="2000" dirty="0">
                <a:sym typeface="Calibri"/>
              </a:rPr>
              <a:t>Lack of </a:t>
            </a:r>
            <a:r>
              <a:rPr lang="en-US" sz="2000" i="1" dirty="0">
                <a:sym typeface="Calibri"/>
              </a:rPr>
              <a:t>measurements </a:t>
            </a:r>
            <a:r>
              <a:rPr lang="en-US" sz="2000" dirty="0">
                <a:sym typeface="Calibri"/>
              </a:rPr>
              <a:t>on PTM supply chain. </a:t>
            </a:r>
          </a:p>
          <a:p>
            <a:pPr marL="285750" indent="-285750">
              <a:spcAft>
                <a:spcPts val="600"/>
              </a:spcAft>
              <a:buFont typeface="Arial" panose="020B0604020202020204" pitchFamily="34" charset="0"/>
              <a:buChar char="•"/>
            </a:pPr>
            <a:endParaRPr lang="en-US" sz="2000" dirty="0"/>
          </a:p>
        </p:txBody>
      </p:sp>
      <p:sp>
        <p:nvSpPr>
          <p:cNvPr id="11" name="Google Shape;360;p52">
            <a:extLst>
              <a:ext uri="{FF2B5EF4-FFF2-40B4-BE49-F238E27FC236}">
                <a16:creationId xmlns:a16="http://schemas.microsoft.com/office/drawing/2014/main" id="{FE3A4645-3429-4B46-AEEE-2F6B1903096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10</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PeaTMOSS Dataset</a:t>
            </a:r>
            <a:endParaRPr sz="5000"/>
          </a:p>
        </p:txBody>
      </p:sp>
      <p:sp>
        <p:nvSpPr>
          <p:cNvPr id="430" name="Google Shape;430;p59"/>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277150" y="88825"/>
            <a:ext cx="86244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b="1" u="sng" dirty="0"/>
              <a:t>P</a:t>
            </a:r>
            <a:r>
              <a:rPr lang="en" sz="3000" dirty="0"/>
              <a:t>re-</a:t>
            </a:r>
            <a:r>
              <a:rPr lang="en" sz="3000" b="1" u="sng" dirty="0"/>
              <a:t>T</a:t>
            </a:r>
            <a:r>
              <a:rPr lang="en" sz="3000" dirty="0"/>
              <a:t>rained </a:t>
            </a:r>
            <a:r>
              <a:rPr lang="en" sz="3000" b="1" u="sng" dirty="0"/>
              <a:t>M</a:t>
            </a:r>
            <a:r>
              <a:rPr lang="en" sz="3000" dirty="0"/>
              <a:t>odels in </a:t>
            </a:r>
            <a:r>
              <a:rPr lang="en" sz="3000" b="1" u="sng" dirty="0"/>
              <a:t>O</a:t>
            </a:r>
            <a:r>
              <a:rPr lang="en" sz="3000" dirty="0"/>
              <a:t>pen-</a:t>
            </a:r>
            <a:r>
              <a:rPr lang="en" sz="3000" b="1" u="sng" dirty="0"/>
              <a:t>S</a:t>
            </a:r>
            <a:r>
              <a:rPr lang="en" sz="3000" dirty="0"/>
              <a:t>ource </a:t>
            </a:r>
            <a:r>
              <a:rPr lang="en" sz="3000" b="1" u="sng" dirty="0"/>
              <a:t>S</a:t>
            </a:r>
            <a:r>
              <a:rPr lang="en" sz="3000" dirty="0"/>
              <a:t>oftware</a:t>
            </a:r>
            <a:endParaRPr sz="3000" dirty="0"/>
          </a:p>
        </p:txBody>
      </p:sp>
      <p:pic>
        <p:nvPicPr>
          <p:cNvPr id="436" name="Google Shape;436;p60"/>
          <p:cNvPicPr preferRelativeResize="0"/>
          <p:nvPr/>
        </p:nvPicPr>
        <p:blipFill>
          <a:blip r:embed="rId3">
            <a:alphaModFix/>
          </a:blip>
          <a:stretch>
            <a:fillRect/>
          </a:stretch>
        </p:blipFill>
        <p:spPr>
          <a:xfrm>
            <a:off x="905063" y="861827"/>
            <a:ext cx="7333875" cy="2606150"/>
          </a:xfrm>
          <a:prstGeom prst="rect">
            <a:avLst/>
          </a:prstGeom>
          <a:noFill/>
          <a:ln>
            <a:noFill/>
          </a:ln>
        </p:spPr>
      </p:pic>
      <p:sp>
        <p:nvSpPr>
          <p:cNvPr id="437" name="Google Shape;437;p60"/>
          <p:cNvSpPr txBox="1"/>
          <p:nvPr/>
        </p:nvSpPr>
        <p:spPr>
          <a:xfrm>
            <a:off x="1299223" y="4270788"/>
            <a:ext cx="637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“Lite”: 8</a:t>
            </a:r>
            <a:r>
              <a:rPr lang="en" sz="2400">
                <a:latin typeface="Calibri"/>
                <a:ea typeface="Calibri"/>
                <a:cs typeface="Calibri"/>
                <a:sym typeface="Calibri"/>
              </a:rPr>
              <a:t> </a:t>
            </a:r>
            <a:r>
              <a:rPr lang="en" sz="2400">
                <a:solidFill>
                  <a:srgbClr val="000000"/>
                </a:solidFill>
                <a:latin typeface="Calibri"/>
                <a:ea typeface="Calibri"/>
                <a:cs typeface="Calibri"/>
                <a:sym typeface="Calibri"/>
              </a:rPr>
              <a:t>GB (metadata only)</a:t>
            </a:r>
            <a:endParaRPr/>
          </a:p>
          <a:p>
            <a:pPr marL="0" marR="0" lvl="0" indent="0" algn="l" rtl="0">
              <a:spcBef>
                <a:spcPts val="0"/>
              </a:spcBef>
              <a:spcAft>
                <a:spcPts val="0"/>
              </a:spcAft>
              <a:buNone/>
            </a:pPr>
            <a:r>
              <a:rPr lang="en" sz="2400">
                <a:solidFill>
                  <a:srgbClr val="000000"/>
                </a:solidFill>
                <a:latin typeface="Calibri"/>
                <a:ea typeface="Calibri"/>
                <a:cs typeface="Calibri"/>
                <a:sym typeface="Calibri"/>
              </a:rPr>
              <a:t>“Full” : 48 TB including model weights and history</a:t>
            </a:r>
            <a:endParaRPr/>
          </a:p>
        </p:txBody>
      </p:sp>
      <p:sp>
        <p:nvSpPr>
          <p:cNvPr id="438" name="Google Shape;438;p60"/>
          <p:cNvSpPr txBox="1"/>
          <p:nvPr/>
        </p:nvSpPr>
        <p:spPr>
          <a:xfrm>
            <a:off x="1928027" y="3515399"/>
            <a:ext cx="5113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000" b="1" i="1">
                <a:solidFill>
                  <a:srgbClr val="000000"/>
                </a:solidFill>
                <a:latin typeface="Calibri"/>
                <a:ea typeface="Calibri"/>
                <a:cs typeface="Calibri"/>
                <a:sym typeface="Calibri"/>
              </a:rPr>
              <a:t>The PeaTMOSS dataset</a:t>
            </a:r>
            <a:endParaRPr/>
          </a:p>
        </p:txBody>
      </p:sp>
      <p:sp>
        <p:nvSpPr>
          <p:cNvPr id="7" name="Google Shape;360;p52">
            <a:extLst>
              <a:ext uri="{FF2B5EF4-FFF2-40B4-BE49-F238E27FC236}">
                <a16:creationId xmlns:a16="http://schemas.microsoft.com/office/drawing/2014/main" id="{7E2DFD84-7211-B242-8857-2719F05BDC7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12</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Overview</a:t>
            </a:r>
            <a:endParaRPr sz="3000" dirty="0"/>
          </a:p>
        </p:txBody>
      </p:sp>
      <p:pic>
        <p:nvPicPr>
          <p:cNvPr id="445" name="Google Shape;445;p61"/>
          <p:cNvPicPr preferRelativeResize="0"/>
          <p:nvPr/>
        </p:nvPicPr>
        <p:blipFill rotWithShape="1">
          <a:blip r:embed="rId3">
            <a:clrChange>
              <a:clrFrom>
                <a:srgbClr val="FFFFFF"/>
              </a:clrFrom>
              <a:clrTo>
                <a:srgbClr val="FFFFFF">
                  <a:alpha val="0"/>
                </a:srgbClr>
              </a:clrTo>
            </a:clrChange>
            <a:alphaModFix/>
          </a:blip>
          <a:srcRect t="4235" b="3372"/>
          <a:stretch/>
        </p:blipFill>
        <p:spPr>
          <a:xfrm>
            <a:off x="1553063" y="760021"/>
            <a:ext cx="5861527" cy="4203866"/>
          </a:xfrm>
          <a:prstGeom prst="rect">
            <a:avLst/>
          </a:prstGeom>
          <a:noFill/>
          <a:ln>
            <a:noFill/>
          </a:ln>
        </p:spPr>
      </p:pic>
      <p:sp>
        <p:nvSpPr>
          <p:cNvPr id="5" name="Google Shape;360;p52">
            <a:extLst>
              <a:ext uri="{FF2B5EF4-FFF2-40B4-BE49-F238E27FC236}">
                <a16:creationId xmlns:a16="http://schemas.microsoft.com/office/drawing/2014/main" id="{40120A8F-209F-814A-B610-C0285EA417D5}"/>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13</a:t>
            </a:fld>
            <a:endParaRPr sz="1300" dirty="0"/>
          </a:p>
        </p:txBody>
      </p:sp>
      <p:sp>
        <p:nvSpPr>
          <p:cNvPr id="6" name="Rectangle 5">
            <a:extLst>
              <a:ext uri="{FF2B5EF4-FFF2-40B4-BE49-F238E27FC236}">
                <a16:creationId xmlns:a16="http://schemas.microsoft.com/office/drawing/2014/main" id="{C6A71494-E44E-6747-AC86-1C3A0A78CED0}"/>
              </a:ext>
            </a:extLst>
          </p:cNvPr>
          <p:cNvSpPr/>
          <p:nvPr/>
        </p:nvSpPr>
        <p:spPr>
          <a:xfrm>
            <a:off x="1638795" y="3656662"/>
            <a:ext cx="2256310" cy="13072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275466-8B1E-0D47-94CF-575CE995924E}"/>
              </a:ext>
            </a:extLst>
          </p:cNvPr>
          <p:cNvSpPr/>
          <p:nvPr/>
        </p:nvSpPr>
        <p:spPr>
          <a:xfrm>
            <a:off x="1638795" y="760021"/>
            <a:ext cx="2256310" cy="2802571"/>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29F7B-2C43-D744-97F8-EDE985430A91}"/>
              </a:ext>
            </a:extLst>
          </p:cNvPr>
          <p:cNvSpPr/>
          <p:nvPr/>
        </p:nvSpPr>
        <p:spPr>
          <a:xfrm>
            <a:off x="4617519" y="760021"/>
            <a:ext cx="2733306" cy="3526971"/>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678FDD-A5E8-5942-BD5F-6E67234CA8D5}"/>
              </a:ext>
            </a:extLst>
          </p:cNvPr>
          <p:cNvSpPr/>
          <p:nvPr/>
        </p:nvSpPr>
        <p:spPr>
          <a:xfrm>
            <a:off x="4026353" y="1235034"/>
            <a:ext cx="500129" cy="80158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6FBA1-B75C-4541-A826-8837E572AC74}"/>
              </a:ext>
            </a:extLst>
          </p:cNvPr>
          <p:cNvSpPr txBox="1"/>
          <p:nvPr/>
        </p:nvSpPr>
        <p:spPr>
          <a:xfrm>
            <a:off x="277148" y="722101"/>
            <a:ext cx="1361647" cy="707886"/>
          </a:xfrm>
          <a:prstGeom prst="rect">
            <a:avLst/>
          </a:prstGeom>
          <a:noFill/>
        </p:spPr>
        <p:txBody>
          <a:bodyPr wrap="square" rtlCol="0">
            <a:spAutoFit/>
          </a:bodyPr>
          <a:lstStyle/>
          <a:p>
            <a:r>
              <a:rPr lang="en-US" sz="2000" dirty="0">
                <a:solidFill>
                  <a:srgbClr val="0070C0"/>
                </a:solidFill>
              </a:rPr>
              <a:t>PTM Metadata</a:t>
            </a:r>
          </a:p>
        </p:txBody>
      </p:sp>
      <p:sp>
        <p:nvSpPr>
          <p:cNvPr id="11" name="TextBox 10">
            <a:extLst>
              <a:ext uri="{FF2B5EF4-FFF2-40B4-BE49-F238E27FC236}">
                <a16:creationId xmlns:a16="http://schemas.microsoft.com/office/drawing/2014/main" id="{A25748AA-7DF2-6146-8DFD-12C6DB30FA15}"/>
              </a:ext>
            </a:extLst>
          </p:cNvPr>
          <p:cNvSpPr txBox="1"/>
          <p:nvPr/>
        </p:nvSpPr>
        <p:spPr>
          <a:xfrm>
            <a:off x="247705" y="3831553"/>
            <a:ext cx="1579146" cy="1015663"/>
          </a:xfrm>
          <a:prstGeom prst="rect">
            <a:avLst/>
          </a:prstGeom>
          <a:noFill/>
        </p:spPr>
        <p:txBody>
          <a:bodyPr wrap="square" rtlCol="0">
            <a:spAutoFit/>
          </a:bodyPr>
          <a:lstStyle/>
          <a:p>
            <a:r>
              <a:rPr lang="en-US" sz="2000" dirty="0">
                <a:solidFill>
                  <a:srgbClr val="C00000"/>
                </a:solidFill>
              </a:rPr>
              <a:t>Enhanced PTM Metadata</a:t>
            </a:r>
          </a:p>
        </p:txBody>
      </p:sp>
      <p:sp>
        <p:nvSpPr>
          <p:cNvPr id="12" name="TextBox 11">
            <a:extLst>
              <a:ext uri="{FF2B5EF4-FFF2-40B4-BE49-F238E27FC236}">
                <a16:creationId xmlns:a16="http://schemas.microsoft.com/office/drawing/2014/main" id="{1E121FA1-9E8F-F74A-B8E1-1EF4508F2D07}"/>
              </a:ext>
            </a:extLst>
          </p:cNvPr>
          <p:cNvSpPr txBox="1"/>
          <p:nvPr/>
        </p:nvSpPr>
        <p:spPr>
          <a:xfrm>
            <a:off x="7485652" y="727202"/>
            <a:ext cx="1504836" cy="1015663"/>
          </a:xfrm>
          <a:prstGeom prst="rect">
            <a:avLst/>
          </a:prstGeom>
          <a:noFill/>
        </p:spPr>
        <p:txBody>
          <a:bodyPr wrap="square" rtlCol="0">
            <a:spAutoFit/>
          </a:bodyPr>
          <a:lstStyle/>
          <a:p>
            <a:r>
              <a:rPr lang="en-US" sz="2000" dirty="0">
                <a:solidFill>
                  <a:srgbClr val="FFC000"/>
                </a:solidFill>
              </a:rPr>
              <a:t>GitHub Application Metadata</a:t>
            </a:r>
          </a:p>
        </p:txBody>
      </p:sp>
      <p:sp>
        <p:nvSpPr>
          <p:cNvPr id="13" name="TextBox 12">
            <a:extLst>
              <a:ext uri="{FF2B5EF4-FFF2-40B4-BE49-F238E27FC236}">
                <a16:creationId xmlns:a16="http://schemas.microsoft.com/office/drawing/2014/main" id="{5265816D-9238-0E4C-8169-09AB7632DDE1}"/>
              </a:ext>
            </a:extLst>
          </p:cNvPr>
          <p:cNvSpPr txBox="1"/>
          <p:nvPr/>
        </p:nvSpPr>
        <p:spPr>
          <a:xfrm>
            <a:off x="4256791" y="4353915"/>
            <a:ext cx="1212150" cy="707886"/>
          </a:xfrm>
          <a:prstGeom prst="rect">
            <a:avLst/>
          </a:prstGeom>
          <a:noFill/>
        </p:spPr>
        <p:txBody>
          <a:bodyPr wrap="square" rtlCol="0">
            <a:spAutoFit/>
          </a:bodyPr>
          <a:lstStyle/>
          <a:p>
            <a:r>
              <a:rPr lang="en-US" sz="2000" dirty="0">
                <a:solidFill>
                  <a:srgbClr val="00B050"/>
                </a:solidFill>
              </a:rPr>
              <a:t>Mapping table</a:t>
            </a:r>
          </a:p>
        </p:txBody>
      </p:sp>
      <p:cxnSp>
        <p:nvCxnSpPr>
          <p:cNvPr id="14" name="Google Shape;423;p58">
            <a:extLst>
              <a:ext uri="{FF2B5EF4-FFF2-40B4-BE49-F238E27FC236}">
                <a16:creationId xmlns:a16="http://schemas.microsoft.com/office/drawing/2014/main" id="{1633C790-9A60-A649-A194-929337222427}"/>
              </a:ext>
            </a:extLst>
          </p:cNvPr>
          <p:cNvCxnSpPr>
            <a:cxnSpLocks/>
          </p:cNvCxnSpPr>
          <p:nvPr/>
        </p:nvCxnSpPr>
        <p:spPr>
          <a:xfrm>
            <a:off x="4256791" y="2150918"/>
            <a:ext cx="148954" cy="2202997"/>
          </a:xfrm>
          <a:prstGeom prst="straightConnector1">
            <a:avLst/>
          </a:prstGeom>
          <a:noFill/>
          <a:ln w="127000" cap="flat" cmpd="sng">
            <a:solidFill>
              <a:srgbClr val="00B050"/>
            </a:solidFill>
            <a:prstDash val="solid"/>
            <a:round/>
            <a:headEnd type="triangle" w="sm" len="sm"/>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Basic</a:t>
            </a:r>
            <a:r>
              <a:rPr lang="en" sz="3000" dirty="0"/>
              <a:t> PTM Metadata</a:t>
            </a:r>
            <a:endParaRPr sz="3000" dirty="0"/>
          </a:p>
        </p:txBody>
      </p:sp>
      <p:pic>
        <p:nvPicPr>
          <p:cNvPr id="453" name="Google Shape;453;p62"/>
          <p:cNvPicPr preferRelativeResize="0"/>
          <p:nvPr/>
        </p:nvPicPr>
        <p:blipFill>
          <a:blip r:embed="rId3">
            <a:alphaModFix/>
          </a:blip>
          <a:stretch>
            <a:fillRect/>
          </a:stretch>
        </p:blipFill>
        <p:spPr>
          <a:xfrm>
            <a:off x="875825" y="669097"/>
            <a:ext cx="2459611" cy="4271378"/>
          </a:xfrm>
          <a:prstGeom prst="rect">
            <a:avLst/>
          </a:prstGeom>
          <a:noFill/>
          <a:ln>
            <a:noFill/>
          </a:ln>
        </p:spPr>
      </p:pic>
      <p:sp>
        <p:nvSpPr>
          <p:cNvPr id="454" name="Google Shape;454;p62"/>
          <p:cNvSpPr txBox="1"/>
          <p:nvPr/>
        </p:nvSpPr>
        <p:spPr>
          <a:xfrm>
            <a:off x="3631550" y="1114075"/>
            <a:ext cx="3891900" cy="13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455" name="Google Shape;455;p62"/>
          <p:cNvSpPr txBox="1"/>
          <p:nvPr/>
        </p:nvSpPr>
        <p:spPr>
          <a:xfrm>
            <a:off x="4434164" y="649425"/>
            <a:ext cx="501330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Downloads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Authors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Library</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Model tag</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Language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Architecture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Dataset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sp>
        <p:nvSpPr>
          <p:cNvPr id="7" name="Google Shape;360;p52">
            <a:extLst>
              <a:ext uri="{FF2B5EF4-FFF2-40B4-BE49-F238E27FC236}">
                <a16:creationId xmlns:a16="http://schemas.microsoft.com/office/drawing/2014/main" id="{B03C5692-274B-0040-9FC2-4C739DE2D1F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14</a:t>
            </a:fld>
            <a:endParaRPr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GitHub</a:t>
            </a:r>
            <a:r>
              <a:rPr lang="en" sz="3000" dirty="0"/>
              <a:t> Project Metadata</a:t>
            </a:r>
            <a:endParaRPr sz="3000" dirty="0"/>
          </a:p>
        </p:txBody>
      </p:sp>
      <p:sp>
        <p:nvSpPr>
          <p:cNvPr id="463" name="Google Shape;463;p63"/>
          <p:cNvSpPr txBox="1"/>
          <p:nvPr/>
        </p:nvSpPr>
        <p:spPr>
          <a:xfrm>
            <a:off x="4995790" y="1367250"/>
            <a:ext cx="354892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Issues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Label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140BA5-3D48-E640-9AD8-10778302D706}"/>
              </a:ext>
            </a:extLst>
          </p:cNvPr>
          <p:cNvPicPr>
            <a:picLocks noChangeAspect="1"/>
          </p:cNvPicPr>
          <p:nvPr/>
        </p:nvPicPr>
        <p:blipFill rotWithShape="1">
          <a:blip r:embed="rId3"/>
          <a:srcRect r="1237"/>
          <a:stretch/>
        </p:blipFill>
        <p:spPr>
          <a:xfrm>
            <a:off x="416440" y="631600"/>
            <a:ext cx="4272558" cy="4211530"/>
          </a:xfrm>
          <a:prstGeom prst="rect">
            <a:avLst/>
          </a:prstGeom>
        </p:spPr>
      </p:pic>
      <p:sp>
        <p:nvSpPr>
          <p:cNvPr id="8" name="Google Shape;360;p52">
            <a:extLst>
              <a:ext uri="{FF2B5EF4-FFF2-40B4-BE49-F238E27FC236}">
                <a16:creationId xmlns:a16="http://schemas.microsoft.com/office/drawing/2014/main" id="{438BB483-2E9A-2C45-8796-EA712BE1C106}"/>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15</a:t>
            </a:fld>
            <a:endParaRPr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Enhanced</a:t>
            </a:r>
            <a:r>
              <a:rPr lang="en" sz="3000" dirty="0"/>
              <a:t> PTM Metadata</a:t>
            </a:r>
            <a:endParaRPr sz="3000" dirty="0"/>
          </a:p>
        </p:txBody>
      </p:sp>
      <p:sp>
        <p:nvSpPr>
          <p:cNvPr id="471" name="Google Shape;471;p64"/>
          <p:cNvSpPr txBox="1"/>
          <p:nvPr/>
        </p:nvSpPr>
        <p:spPr>
          <a:xfrm>
            <a:off x="5579723" y="1662294"/>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Base/upstream model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Hyper parameters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Carbon emitted</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Evaluation metrics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Hardware requirements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Parameter count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Input/output format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ABF8F9C-485C-DB45-8B43-8DC9E402A956}"/>
              </a:ext>
            </a:extLst>
          </p:cNvPr>
          <p:cNvPicPr>
            <a:picLocks noChangeAspect="1"/>
          </p:cNvPicPr>
          <p:nvPr/>
        </p:nvPicPr>
        <p:blipFill>
          <a:blip r:embed="rId3"/>
          <a:stretch>
            <a:fillRect/>
          </a:stretch>
        </p:blipFill>
        <p:spPr>
          <a:xfrm>
            <a:off x="277148" y="753359"/>
            <a:ext cx="5203450" cy="4226871"/>
          </a:xfrm>
          <a:prstGeom prst="rect">
            <a:avLst/>
          </a:prstGeom>
        </p:spPr>
      </p:pic>
      <p:sp>
        <p:nvSpPr>
          <p:cNvPr id="8" name="Google Shape;360;p52">
            <a:extLst>
              <a:ext uri="{FF2B5EF4-FFF2-40B4-BE49-F238E27FC236}">
                <a16:creationId xmlns:a16="http://schemas.microsoft.com/office/drawing/2014/main" id="{EBA57144-3E7A-6C4B-B052-DB4A5731065D}"/>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16</a:t>
            </a:fld>
            <a:endParaRPr sz="1300" dirty="0"/>
          </a:p>
        </p:txBody>
      </p:sp>
      <p:sp>
        <p:nvSpPr>
          <p:cNvPr id="9" name="Google Shape;471;p64">
            <a:extLst>
              <a:ext uri="{FF2B5EF4-FFF2-40B4-BE49-F238E27FC236}">
                <a16:creationId xmlns:a16="http://schemas.microsoft.com/office/drawing/2014/main" id="{B7F52445-99D9-E84A-928F-FCC61F93F540}"/>
              </a:ext>
            </a:extLst>
          </p:cNvPr>
          <p:cNvSpPr txBox="1"/>
          <p:nvPr/>
        </p:nvSpPr>
        <p:spPr>
          <a:xfrm>
            <a:off x="5579723" y="753359"/>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rgbClr val="0070C0"/>
                </a:solidFill>
                <a:latin typeface="Calibri"/>
                <a:ea typeface="Calibri"/>
                <a:cs typeface="Calibri"/>
                <a:sym typeface="Calibri"/>
              </a:rPr>
              <a:t>Enhanced by LLM</a:t>
            </a:r>
            <a:endParaRPr sz="2800" dirty="0">
              <a:solidFill>
                <a:srgbClr val="0070C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dirty="0"/>
              <a:t>Example Statistics of PTM Supply Chain</a:t>
            </a:r>
            <a:endParaRPr sz="3000" dirty="0"/>
          </a:p>
        </p:txBody>
      </p:sp>
      <p:pic>
        <p:nvPicPr>
          <p:cNvPr id="500" name="Google Shape;500;p68"/>
          <p:cNvPicPr preferRelativeResize="0"/>
          <p:nvPr/>
        </p:nvPicPr>
        <p:blipFill>
          <a:blip r:embed="rId3">
            <a:alphaModFix/>
          </a:blip>
          <a:stretch>
            <a:fillRect/>
          </a:stretch>
        </p:blipFill>
        <p:spPr>
          <a:xfrm>
            <a:off x="277148" y="853953"/>
            <a:ext cx="4516900" cy="3708324"/>
          </a:xfrm>
          <a:prstGeom prst="rect">
            <a:avLst/>
          </a:prstGeom>
          <a:noFill/>
          <a:ln>
            <a:noFill/>
          </a:ln>
        </p:spPr>
      </p:pic>
      <p:sp>
        <p:nvSpPr>
          <p:cNvPr id="2" name="TextBox 1">
            <a:extLst>
              <a:ext uri="{FF2B5EF4-FFF2-40B4-BE49-F238E27FC236}">
                <a16:creationId xmlns:a16="http://schemas.microsoft.com/office/drawing/2014/main" id="{DA43B961-288F-D244-98F7-1545A382948A}"/>
              </a:ext>
            </a:extLst>
          </p:cNvPr>
          <p:cNvSpPr txBox="1"/>
          <p:nvPr/>
        </p:nvSpPr>
        <p:spPr>
          <a:xfrm>
            <a:off x="4572000" y="1041587"/>
            <a:ext cx="4294852" cy="3060325"/>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2500" b="1" dirty="0"/>
              <a:t>NLP</a:t>
            </a:r>
            <a:r>
              <a:rPr lang="en-US" sz="2500" dirty="0"/>
              <a:t> and </a:t>
            </a:r>
            <a:r>
              <a:rPr lang="en-US" sz="2500" b="1" dirty="0"/>
              <a:t>multimodal</a:t>
            </a:r>
            <a:r>
              <a:rPr lang="en-US" sz="2500" dirty="0"/>
              <a:t>: noticeably increased after May 2023</a:t>
            </a:r>
          </a:p>
          <a:p>
            <a:pPr marL="285750" indent="-285750">
              <a:lnSpc>
                <a:spcPct val="150000"/>
              </a:lnSpc>
              <a:spcAft>
                <a:spcPts val="1200"/>
              </a:spcAft>
              <a:buFont typeface="Arial" panose="020B0604020202020204" pitchFamily="34" charset="0"/>
              <a:buChar char="•"/>
            </a:pPr>
            <a:r>
              <a:rPr lang="en-US" sz="2500" b="1" dirty="0"/>
              <a:t>Audio</a:t>
            </a:r>
            <a:r>
              <a:rPr lang="en-US" sz="2500" dirty="0"/>
              <a:t> and </a:t>
            </a:r>
            <a:r>
              <a:rPr lang="en-US" sz="2500" b="1" dirty="0"/>
              <a:t>CV</a:t>
            </a:r>
            <a:r>
              <a:rPr lang="en-US" sz="2500" dirty="0"/>
              <a:t>: relatively stable</a:t>
            </a:r>
          </a:p>
        </p:txBody>
      </p:sp>
      <p:sp>
        <p:nvSpPr>
          <p:cNvPr id="3" name="TextBox 2">
            <a:extLst>
              <a:ext uri="{FF2B5EF4-FFF2-40B4-BE49-F238E27FC236}">
                <a16:creationId xmlns:a16="http://schemas.microsoft.com/office/drawing/2014/main" id="{27B50138-5AD1-4740-84EB-59607B0D36B0}"/>
              </a:ext>
            </a:extLst>
          </p:cNvPr>
          <p:cNvSpPr txBox="1"/>
          <p:nvPr/>
        </p:nvSpPr>
        <p:spPr>
          <a:xfrm>
            <a:off x="1294410" y="4621017"/>
            <a:ext cx="6555180" cy="477054"/>
          </a:xfrm>
          <a:prstGeom prst="rect">
            <a:avLst/>
          </a:prstGeom>
          <a:noFill/>
        </p:spPr>
        <p:txBody>
          <a:bodyPr wrap="square" rtlCol="0">
            <a:spAutoFit/>
          </a:bodyPr>
          <a:lstStyle/>
          <a:p>
            <a:r>
              <a:rPr lang="en-US" sz="2500" b="1" dirty="0">
                <a:solidFill>
                  <a:srgbClr val="FF0000"/>
                </a:solidFill>
              </a:rPr>
              <a:t>More analysis can be found in our paper!</a:t>
            </a:r>
          </a:p>
        </p:txBody>
      </p:sp>
      <p:sp>
        <p:nvSpPr>
          <p:cNvPr id="8" name="Google Shape;360;p52">
            <a:extLst>
              <a:ext uri="{FF2B5EF4-FFF2-40B4-BE49-F238E27FC236}">
                <a16:creationId xmlns:a16="http://schemas.microsoft.com/office/drawing/2014/main" id="{2058D965-AC11-2D45-953E-1E9069D46D20}"/>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17</a:t>
            </a:fld>
            <a:endParaRPr sz="1300" dirty="0"/>
          </a:p>
        </p:txBody>
      </p:sp>
    </p:spTree>
    <p:extLst>
      <p:ext uri="{BB962C8B-B14F-4D97-AF65-F5344CB8AC3E}">
        <p14:creationId xmlns:p14="http://schemas.microsoft.com/office/powerpoint/2010/main" val="15692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Mining PTM-Application License Compatibility</a:t>
            </a:r>
            <a:endParaRPr sz="3000" dirty="0"/>
          </a:p>
        </p:txBody>
      </p:sp>
      <p:pic>
        <p:nvPicPr>
          <p:cNvPr id="508" name="Google Shape;508;p69"/>
          <p:cNvPicPr preferRelativeResize="0"/>
          <p:nvPr/>
        </p:nvPicPr>
        <p:blipFill>
          <a:blip r:embed="rId3">
            <a:alphaModFix/>
          </a:blip>
          <a:stretch>
            <a:fillRect/>
          </a:stretch>
        </p:blipFill>
        <p:spPr>
          <a:xfrm>
            <a:off x="1975350" y="656487"/>
            <a:ext cx="6752199" cy="3673326"/>
          </a:xfrm>
          <a:prstGeom prst="rect">
            <a:avLst/>
          </a:prstGeom>
          <a:noFill/>
          <a:ln>
            <a:noFill/>
          </a:ln>
        </p:spPr>
      </p:pic>
      <p:cxnSp>
        <p:nvCxnSpPr>
          <p:cNvPr id="510" name="Google Shape;510;p69"/>
          <p:cNvCxnSpPr/>
          <p:nvPr/>
        </p:nvCxnSpPr>
        <p:spPr>
          <a:xfrm rot="10800000">
            <a:off x="1615550" y="1187700"/>
            <a:ext cx="1047900" cy="497700"/>
          </a:xfrm>
          <a:prstGeom prst="straightConnector1">
            <a:avLst/>
          </a:prstGeom>
          <a:noFill/>
          <a:ln w="63500" cap="flat" cmpd="sng">
            <a:solidFill>
              <a:schemeClr val="tx1"/>
            </a:solidFill>
            <a:prstDash val="solid"/>
            <a:round/>
            <a:headEnd type="triangle" w="med" len="med"/>
            <a:tailEnd type="none" w="med" len="med"/>
          </a:ln>
        </p:spPr>
      </p:cxnSp>
      <p:cxnSp>
        <p:nvCxnSpPr>
          <p:cNvPr id="511" name="Google Shape;511;p69"/>
          <p:cNvCxnSpPr>
            <a:cxnSpLocks/>
          </p:cNvCxnSpPr>
          <p:nvPr/>
        </p:nvCxnSpPr>
        <p:spPr>
          <a:xfrm flipH="1" flipV="1">
            <a:off x="1772674" y="1777275"/>
            <a:ext cx="999501" cy="357450"/>
          </a:xfrm>
          <a:prstGeom prst="straightConnector1">
            <a:avLst/>
          </a:prstGeom>
          <a:noFill/>
          <a:ln w="63500" cap="flat" cmpd="sng">
            <a:solidFill>
              <a:schemeClr val="bg1"/>
            </a:solidFill>
            <a:prstDash val="solid"/>
            <a:round/>
            <a:headEnd type="triangle" w="med" len="med"/>
            <a:tailEnd type="none" w="med" len="med"/>
          </a:ln>
        </p:spPr>
      </p:cxnSp>
      <p:cxnSp>
        <p:nvCxnSpPr>
          <p:cNvPr id="512" name="Google Shape;512;p69"/>
          <p:cNvCxnSpPr/>
          <p:nvPr/>
        </p:nvCxnSpPr>
        <p:spPr>
          <a:xfrm rot="10800000">
            <a:off x="1772675" y="2742050"/>
            <a:ext cx="1422600" cy="706500"/>
          </a:xfrm>
          <a:prstGeom prst="straightConnector1">
            <a:avLst/>
          </a:prstGeom>
          <a:noFill/>
          <a:ln w="63500" cap="flat" cmpd="sng">
            <a:solidFill>
              <a:schemeClr val="tx1"/>
            </a:solidFill>
            <a:prstDash val="solid"/>
            <a:round/>
            <a:headEnd type="triangle" w="med" len="med"/>
            <a:tailEnd type="none" w="med" len="med"/>
          </a:ln>
        </p:spPr>
      </p:cxnSp>
      <p:sp>
        <p:nvSpPr>
          <p:cNvPr id="513" name="Google Shape;513;p69"/>
          <p:cNvSpPr txBox="1"/>
          <p:nvPr/>
        </p:nvSpPr>
        <p:spPr>
          <a:xfrm>
            <a:off x="101300" y="904390"/>
            <a:ext cx="1482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50000"/>
                  </a:schemeClr>
                </a:solidFill>
                <a:latin typeface="Calibri"/>
                <a:ea typeface="Calibri"/>
                <a:cs typeface="Calibri"/>
                <a:sym typeface="Calibri"/>
              </a:rPr>
              <a:t>Excluded</a:t>
            </a:r>
            <a:endParaRPr sz="2500" b="1" dirty="0">
              <a:solidFill>
                <a:schemeClr val="bg2">
                  <a:lumMod val="50000"/>
                </a:schemeClr>
              </a:solidFill>
              <a:latin typeface="Calibri"/>
              <a:ea typeface="Calibri"/>
              <a:cs typeface="Calibri"/>
              <a:sym typeface="Calibri"/>
            </a:endParaRPr>
          </a:p>
        </p:txBody>
      </p:sp>
      <p:sp>
        <p:nvSpPr>
          <p:cNvPr id="514" name="Google Shape;514;p69"/>
          <p:cNvSpPr txBox="1"/>
          <p:nvPr/>
        </p:nvSpPr>
        <p:spPr>
          <a:xfrm>
            <a:off x="101300" y="1353714"/>
            <a:ext cx="1847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70C0"/>
                </a:solidFill>
                <a:latin typeface="Calibri"/>
                <a:ea typeface="Calibri"/>
                <a:cs typeface="Calibri"/>
                <a:sym typeface="Calibri"/>
              </a:rPr>
              <a:t>Compatible</a:t>
            </a:r>
            <a:endParaRPr sz="2500" b="1" dirty="0">
              <a:solidFill>
                <a:srgbClr val="0070C0"/>
              </a:solidFill>
              <a:latin typeface="Calibri"/>
              <a:ea typeface="Calibri"/>
              <a:cs typeface="Calibri"/>
              <a:sym typeface="Calibri"/>
            </a:endParaRPr>
          </a:p>
        </p:txBody>
      </p:sp>
      <p:sp>
        <p:nvSpPr>
          <p:cNvPr id="515" name="Google Shape;515;p69"/>
          <p:cNvSpPr txBox="1"/>
          <p:nvPr/>
        </p:nvSpPr>
        <p:spPr>
          <a:xfrm>
            <a:off x="111728" y="2260956"/>
            <a:ext cx="192305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E3138"/>
                </a:solidFill>
                <a:latin typeface="Calibri"/>
                <a:ea typeface="Calibri"/>
                <a:cs typeface="Calibri"/>
                <a:sym typeface="Calibri"/>
              </a:rPr>
              <a:t>Incompatible</a:t>
            </a:r>
            <a:endParaRPr sz="2500" b="1" dirty="0">
              <a:solidFill>
                <a:srgbClr val="FE3138"/>
              </a:solidFill>
              <a:latin typeface="Calibri"/>
              <a:ea typeface="Calibri"/>
              <a:cs typeface="Calibri"/>
              <a:sym typeface="Calibri"/>
            </a:endParaRPr>
          </a:p>
        </p:txBody>
      </p:sp>
      <p:sp>
        <p:nvSpPr>
          <p:cNvPr id="516" name="Google Shape;516;p69"/>
          <p:cNvSpPr txBox="1"/>
          <p:nvPr/>
        </p:nvSpPr>
        <p:spPr>
          <a:xfrm>
            <a:off x="-178630" y="4220288"/>
            <a:ext cx="4902108" cy="478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Identical</a:t>
            </a:r>
            <a:r>
              <a:rPr lang="en" sz="2800" dirty="0">
                <a:solidFill>
                  <a:srgbClr val="262626"/>
                </a:solidFill>
                <a:latin typeface="Calibri"/>
                <a:ea typeface="Calibri"/>
                <a:cs typeface="Calibri"/>
                <a:sym typeface="Calibri"/>
              </a:rPr>
              <a:t>: 25.61%</a:t>
            </a:r>
            <a:endParaRPr sz="28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Incompatible</a:t>
            </a:r>
            <a:r>
              <a:rPr lang="en" sz="2800" dirty="0">
                <a:solidFill>
                  <a:srgbClr val="262626"/>
                </a:solidFill>
                <a:latin typeface="Calibri"/>
                <a:ea typeface="Calibri"/>
                <a:cs typeface="Calibri"/>
                <a:sym typeface="Calibri"/>
              </a:rPr>
              <a:t>: 0.24%</a:t>
            </a:r>
            <a:endParaRPr sz="2800" dirty="0">
              <a:solidFill>
                <a:srgbClr val="262626"/>
              </a:solidFill>
              <a:latin typeface="Calibri"/>
              <a:ea typeface="Calibri"/>
              <a:cs typeface="Calibri"/>
              <a:sym typeface="Calibri"/>
            </a:endParaRPr>
          </a:p>
        </p:txBody>
      </p:sp>
      <p:sp>
        <p:nvSpPr>
          <p:cNvPr id="13" name="Google Shape;360;p52">
            <a:extLst>
              <a:ext uri="{FF2B5EF4-FFF2-40B4-BE49-F238E27FC236}">
                <a16:creationId xmlns:a16="http://schemas.microsoft.com/office/drawing/2014/main" id="{612822BD-C2F2-D248-84B4-C60D53254C5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18</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4" grpId="0"/>
      <p:bldP spid="5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Future Directions</a:t>
            </a:r>
            <a:endParaRPr sz="5000"/>
          </a:p>
        </p:txBody>
      </p:sp>
      <p:sp>
        <p:nvSpPr>
          <p:cNvPr id="522" name="Google Shape;522;p70"/>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Contributions</a:t>
            </a:r>
            <a:endParaRPr/>
          </a:p>
        </p:txBody>
      </p:sp>
      <p:sp>
        <p:nvSpPr>
          <p:cNvPr id="352" name="Google Shape;352;p51"/>
          <p:cNvSpPr txBox="1"/>
          <p:nvPr/>
        </p:nvSpPr>
        <p:spPr>
          <a:xfrm>
            <a:off x="346175" y="795000"/>
            <a:ext cx="8451600" cy="3777404"/>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 SQL database including 281K </a:t>
            </a:r>
            <a:r>
              <a:rPr lang="en" sz="2600" b="1" dirty="0">
                <a:solidFill>
                  <a:schemeClr val="dk1"/>
                </a:solidFill>
                <a:latin typeface="Calibri"/>
                <a:ea typeface="Calibri"/>
                <a:cs typeface="Calibri"/>
                <a:sym typeface="Calibri"/>
              </a:rPr>
              <a:t>PTM</a:t>
            </a:r>
            <a:r>
              <a:rPr lang="en" sz="2600" dirty="0">
                <a:solidFill>
                  <a:schemeClr val="dk1"/>
                </a:solidFill>
                <a:latin typeface="Calibri"/>
                <a:ea typeface="Calibri"/>
                <a:cs typeface="Calibri"/>
                <a:sym typeface="Calibri"/>
              </a:rPr>
              <a:t> packages and 28K </a:t>
            </a:r>
            <a:r>
              <a:rPr lang="en" sz="2600" b="1" dirty="0">
                <a:solidFill>
                  <a:schemeClr val="dk1"/>
                </a:solidFill>
                <a:latin typeface="Calibri"/>
                <a:ea typeface="Calibri"/>
                <a:cs typeface="Calibri"/>
                <a:sym typeface="Calibri"/>
              </a:rPr>
              <a:t>downstream GitHub</a:t>
            </a:r>
            <a:r>
              <a:rPr lang="en" sz="2600" dirty="0">
                <a:solidFill>
                  <a:schemeClr val="dk1"/>
                </a:solidFill>
                <a:latin typeface="Calibri"/>
                <a:ea typeface="Calibri"/>
                <a:cs typeface="Calibri"/>
                <a:sym typeface="Calibri"/>
              </a:rPr>
              <a:t> repositories.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Extract </a:t>
            </a:r>
            <a:r>
              <a:rPr lang="en" sz="2600" b="1" dirty="0">
                <a:solidFill>
                  <a:schemeClr val="dk1"/>
                </a:solidFill>
                <a:latin typeface="Calibri"/>
                <a:ea typeface="Calibri"/>
                <a:cs typeface="Calibri"/>
                <a:sym typeface="Calibri"/>
              </a:rPr>
              <a:t>unstructured</a:t>
            </a:r>
            <a:r>
              <a:rPr lang="en" sz="2600" dirty="0">
                <a:solidFill>
                  <a:schemeClr val="dk1"/>
                </a:solidFill>
                <a:latin typeface="Calibri"/>
                <a:ea typeface="Calibri"/>
                <a:cs typeface="Calibri"/>
                <a:sym typeface="Calibri"/>
              </a:rPr>
              <a:t> metadata by a </a:t>
            </a:r>
            <a:r>
              <a:rPr lang="en" sz="2600" b="1" dirty="0">
                <a:solidFill>
                  <a:schemeClr val="dk1"/>
                </a:solidFill>
                <a:latin typeface="Calibri"/>
                <a:ea typeface="Calibri"/>
                <a:cs typeface="Calibri"/>
                <a:sym typeface="Calibri"/>
              </a:rPr>
              <a:t>LLM-based</a:t>
            </a:r>
            <a:r>
              <a:rPr lang="en" sz="2600" dirty="0">
                <a:solidFill>
                  <a:schemeClr val="dk1"/>
                </a:solidFill>
                <a:latin typeface="Calibri"/>
                <a:ea typeface="Calibri"/>
                <a:cs typeface="Calibri"/>
                <a:sym typeface="Calibri"/>
              </a:rPr>
              <a:t> tool</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Provide the </a:t>
            </a:r>
            <a:r>
              <a:rPr lang="en" sz="2600" b="1" dirty="0">
                <a:solidFill>
                  <a:schemeClr val="dk1"/>
                </a:solidFill>
                <a:latin typeface="Calibri"/>
                <a:ea typeface="Calibri"/>
                <a:cs typeface="Calibri"/>
                <a:sym typeface="Calibri"/>
              </a:rPr>
              <a:t>initial analysis </a:t>
            </a:r>
            <a:r>
              <a:rPr lang="en" sz="2600" dirty="0">
                <a:solidFill>
                  <a:schemeClr val="dk1"/>
                </a:solidFill>
                <a:latin typeface="Calibri"/>
                <a:ea typeface="Calibri"/>
                <a:cs typeface="Calibri"/>
                <a:sym typeface="Calibri"/>
              </a:rPr>
              <a:t>of PTM supply chain</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Assess PTM </a:t>
            </a:r>
            <a:r>
              <a:rPr lang="en" sz="2600" b="1" dirty="0">
                <a:solidFill>
                  <a:schemeClr val="dk1"/>
                </a:solidFill>
                <a:latin typeface="Calibri"/>
                <a:ea typeface="Calibri"/>
                <a:cs typeface="Calibri"/>
                <a:sym typeface="Calibri"/>
              </a:rPr>
              <a:t>license compatibility</a:t>
            </a:r>
            <a:r>
              <a:rPr lang="en" sz="2600" dirty="0">
                <a:solidFill>
                  <a:schemeClr val="dk1"/>
                </a:solidFill>
                <a:latin typeface="Calibri"/>
                <a:ea typeface="Calibri"/>
                <a:cs typeface="Calibri"/>
                <a:sym typeface="Calibri"/>
              </a:rPr>
              <a:t> with downstream GitHub repositories</a:t>
            </a:r>
            <a:endParaRPr sz="26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endParaRPr sz="1600" dirty="0"/>
          </a:p>
        </p:txBody>
      </p:sp>
      <p:sp>
        <p:nvSpPr>
          <p:cNvPr id="353" name="Google Shape;353;p51"/>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54" name="Google Shape;354;p51"/>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rmAutofit fontScale="90000"/>
          </a:bodyPr>
          <a:lstStyle/>
          <a:p>
            <a:pPr marL="0" lvl="0" indent="0" algn="l" rtl="0">
              <a:spcBef>
                <a:spcPts val="0"/>
              </a:spcBef>
              <a:spcAft>
                <a:spcPts val="0"/>
              </a:spcAft>
              <a:buNone/>
            </a:pPr>
            <a:r>
              <a:rPr lang="en"/>
              <a:t>Future Direction on PTM - Overview</a:t>
            </a:r>
            <a:endParaRPr/>
          </a:p>
        </p:txBody>
      </p:sp>
      <p:pic>
        <p:nvPicPr>
          <p:cNvPr id="529" name="Google Shape;529;p71"/>
          <p:cNvPicPr preferRelativeResize="0"/>
          <p:nvPr/>
        </p:nvPicPr>
        <p:blipFill rotWithShape="1">
          <a:blip r:embed="rId3">
            <a:alphaModFix/>
          </a:blip>
          <a:srcRect/>
          <a:stretch/>
        </p:blipFill>
        <p:spPr>
          <a:xfrm>
            <a:off x="1027549" y="1193808"/>
            <a:ext cx="4761801" cy="3903200"/>
          </a:xfrm>
          <a:prstGeom prst="rect">
            <a:avLst/>
          </a:prstGeom>
          <a:noFill/>
          <a:ln>
            <a:noFill/>
          </a:ln>
        </p:spPr>
      </p:pic>
      <p:sp>
        <p:nvSpPr>
          <p:cNvPr id="530" name="Google Shape;530;p71"/>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Integration</a:t>
            </a:r>
            <a:endParaRPr sz="2500" dirty="0">
              <a:solidFill>
                <a:srgbClr val="262626"/>
              </a:solidFill>
              <a:latin typeface="Calibri"/>
              <a:ea typeface="Calibri"/>
              <a:cs typeface="Calibri"/>
              <a:sym typeface="Calibri"/>
            </a:endParaRPr>
          </a:p>
          <a:p>
            <a:pPr marL="0" lvl="0" indent="0" algn="l" rtl="0">
              <a:spcBef>
                <a:spcPts val="0"/>
              </a:spcBef>
              <a:spcAft>
                <a:spcPts val="0"/>
              </a:spcAft>
              <a:buNone/>
            </a:pPr>
            <a:endParaRPr sz="2500" dirty="0">
              <a:solidFill>
                <a:srgbClr val="262626"/>
              </a:solidFill>
              <a:latin typeface="Calibri"/>
              <a:ea typeface="Calibri"/>
              <a:cs typeface="Calibri"/>
              <a:sym typeface="Calibri"/>
            </a:endParaRPr>
          </a:p>
        </p:txBody>
      </p:sp>
      <p:sp>
        <p:nvSpPr>
          <p:cNvPr id="531" name="Google Shape;531;p71"/>
          <p:cNvSpPr txBox="1"/>
          <p:nvPr/>
        </p:nvSpPr>
        <p:spPr>
          <a:xfrm>
            <a:off x="277150" y="597100"/>
            <a:ext cx="732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We proposed </a:t>
            </a:r>
            <a:r>
              <a:rPr lang="en" sz="2500" b="1" u="sng" dirty="0">
                <a:solidFill>
                  <a:srgbClr val="262626"/>
                </a:solidFill>
                <a:latin typeface="Calibri"/>
                <a:ea typeface="Calibri"/>
                <a:cs typeface="Calibri"/>
                <a:sym typeface="Calibri"/>
              </a:rPr>
              <a:t>15</a:t>
            </a:r>
            <a:r>
              <a:rPr lang="en" sz="2500" dirty="0">
                <a:solidFill>
                  <a:srgbClr val="262626"/>
                </a:solidFill>
                <a:latin typeface="Calibri"/>
                <a:ea typeface="Calibri"/>
                <a:cs typeface="Calibri"/>
                <a:sym typeface="Calibri"/>
              </a:rPr>
              <a:t> future directions in the paper:</a:t>
            </a:r>
            <a:endParaRPr dirty="0"/>
          </a:p>
        </p:txBody>
      </p:sp>
      <p:sp>
        <p:nvSpPr>
          <p:cNvPr id="532" name="Google Shape;532;p71"/>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33" name="Google Shape;533;p71"/>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34" name="Google Shape;534;p71"/>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71"/>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6" name="Google Shape;536;p71"/>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 name="Google Shape;360;p52">
            <a:extLst>
              <a:ext uri="{FF2B5EF4-FFF2-40B4-BE49-F238E27FC236}">
                <a16:creationId xmlns:a16="http://schemas.microsoft.com/office/drawing/2014/main" id="{598167FD-83B6-0A4B-93BE-DFF8B858A291}"/>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20</a:t>
            </a:fld>
            <a:endParaRPr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Examples</a:t>
            </a:r>
            <a:endParaRPr sz="3000" dirty="0"/>
          </a:p>
        </p:txBody>
      </p:sp>
      <p:sp>
        <p:nvSpPr>
          <p:cNvPr id="543" name="Google Shape;543;p72"/>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Integration</a:t>
            </a:r>
            <a:endParaRPr sz="2500">
              <a:solidFill>
                <a:srgbClr val="262626"/>
              </a:solidFill>
              <a:latin typeface="Calibri"/>
              <a:ea typeface="Calibri"/>
              <a:cs typeface="Calibri"/>
              <a:sym typeface="Calibri"/>
            </a:endParaRPr>
          </a:p>
          <a:p>
            <a:pPr marL="0" lvl="0" indent="0" algn="l" rtl="0">
              <a:spcBef>
                <a:spcPts val="0"/>
              </a:spcBef>
              <a:spcAft>
                <a:spcPts val="0"/>
              </a:spcAft>
              <a:buNone/>
            </a:pPr>
            <a:endParaRPr sz="2500">
              <a:solidFill>
                <a:srgbClr val="262626"/>
              </a:solidFill>
              <a:latin typeface="Calibri"/>
              <a:ea typeface="Calibri"/>
              <a:cs typeface="Calibri"/>
              <a:sym typeface="Calibri"/>
            </a:endParaRPr>
          </a:p>
        </p:txBody>
      </p:sp>
      <p:sp>
        <p:nvSpPr>
          <p:cNvPr id="545" name="Google Shape;545;p72"/>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46" name="Google Shape;546;p72"/>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50" name="Google Shape;550;p72"/>
          <p:cNvSpPr txBox="1"/>
          <p:nvPr/>
        </p:nvSpPr>
        <p:spPr>
          <a:xfrm>
            <a:off x="607675" y="1430990"/>
            <a:ext cx="4699821"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Factors of PTM </a:t>
            </a:r>
            <a:r>
              <a:rPr lang="en" sz="2000" i="1" dirty="0">
                <a:solidFill>
                  <a:srgbClr val="262626"/>
                </a:solidFill>
                <a:latin typeface="Calibri"/>
                <a:ea typeface="Calibri"/>
                <a:cs typeface="Calibri"/>
                <a:sym typeface="Calibri"/>
              </a:rPr>
              <a:t>popularity </a:t>
            </a:r>
            <a:r>
              <a:rPr lang="en" sz="2000" dirty="0">
                <a:solidFill>
                  <a:srgbClr val="262626"/>
                </a:solidFill>
                <a:latin typeface="Calibri"/>
                <a:ea typeface="Calibri"/>
                <a:cs typeface="Calibri"/>
                <a:sym typeface="Calibri"/>
              </a:rPr>
              <a:t>and </a:t>
            </a:r>
            <a:r>
              <a:rPr lang="en" sz="2000" i="1" dirty="0">
                <a:solidFill>
                  <a:srgbClr val="262626"/>
                </a:solidFill>
                <a:latin typeface="Calibri"/>
                <a:ea typeface="Calibri"/>
                <a:cs typeface="Calibri"/>
                <a:sym typeface="Calibri"/>
              </a:rPr>
              <a:t>quality</a:t>
            </a:r>
            <a:endParaRPr sz="2000" i="1"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naming conventions</a:t>
            </a:r>
            <a:endParaRPr sz="2000" i="1" dirty="0">
              <a:solidFill>
                <a:srgbClr val="262626"/>
              </a:solidFill>
              <a:latin typeface="Calibri"/>
              <a:ea typeface="Calibri"/>
              <a:cs typeface="Calibri"/>
              <a:sym typeface="Calibri"/>
            </a:endParaRPr>
          </a:p>
        </p:txBody>
      </p:sp>
      <p:sp>
        <p:nvSpPr>
          <p:cNvPr id="551" name="Google Shape;551;p72"/>
          <p:cNvSpPr txBox="1"/>
          <p:nvPr/>
        </p:nvSpPr>
        <p:spPr>
          <a:xfrm>
            <a:off x="607675" y="2711688"/>
            <a:ext cx="4492325"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Evolution </a:t>
            </a:r>
            <a:r>
              <a:rPr lang="en" sz="2000" dirty="0">
                <a:solidFill>
                  <a:srgbClr val="262626"/>
                </a:solidFill>
                <a:latin typeface="Calibri"/>
                <a:ea typeface="Calibri"/>
                <a:cs typeface="Calibri"/>
                <a:sym typeface="Calibri"/>
              </a:rPr>
              <a:t>of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reuse patterns</a:t>
            </a:r>
            <a:endParaRPr sz="2000" i="1" dirty="0">
              <a:solidFill>
                <a:srgbClr val="262626"/>
              </a:solidFill>
              <a:latin typeface="Calibri"/>
              <a:ea typeface="Calibri"/>
              <a:cs typeface="Calibri"/>
              <a:sym typeface="Calibri"/>
            </a:endParaRPr>
          </a:p>
        </p:txBody>
      </p:sp>
      <p:sp>
        <p:nvSpPr>
          <p:cNvPr id="552" name="Google Shape;552;p72"/>
          <p:cNvSpPr txBox="1"/>
          <p:nvPr/>
        </p:nvSpPr>
        <p:spPr>
          <a:xfrm>
            <a:off x="607675" y="3882578"/>
            <a:ext cx="4605296"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Testing </a:t>
            </a:r>
            <a:r>
              <a:rPr lang="en" sz="2000" dirty="0">
                <a:solidFill>
                  <a:srgbClr val="262626"/>
                </a:solidFill>
                <a:latin typeface="Calibri"/>
                <a:ea typeface="Calibri"/>
                <a:cs typeface="Calibri"/>
                <a:sym typeface="Calibri"/>
              </a:rPr>
              <a:t>practices for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Effective signature </a:t>
            </a:r>
            <a:r>
              <a:rPr lang="en" sz="2000" dirty="0">
                <a:solidFill>
                  <a:srgbClr val="262626"/>
                </a:solidFill>
                <a:latin typeface="Calibri"/>
                <a:ea typeface="Calibri"/>
                <a:cs typeface="Calibri"/>
                <a:sym typeface="Calibri"/>
              </a:rPr>
              <a:t>for PTM</a:t>
            </a:r>
            <a:endParaRPr sz="2000" dirty="0">
              <a:solidFill>
                <a:srgbClr val="262626"/>
              </a:solidFill>
              <a:latin typeface="Calibri"/>
              <a:ea typeface="Calibri"/>
              <a:cs typeface="Calibri"/>
              <a:sym typeface="Calibri"/>
            </a:endParaRPr>
          </a:p>
        </p:txBody>
      </p:sp>
      <p:sp>
        <p:nvSpPr>
          <p:cNvPr id="14" name="Google Shape;534;p71">
            <a:extLst>
              <a:ext uri="{FF2B5EF4-FFF2-40B4-BE49-F238E27FC236}">
                <a16:creationId xmlns:a16="http://schemas.microsoft.com/office/drawing/2014/main" id="{4C1D2CE2-5D26-8F4A-8645-4414CA2BCAD0}"/>
              </a:ext>
            </a:extLst>
          </p:cNvPr>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535;p71">
            <a:extLst>
              <a:ext uri="{FF2B5EF4-FFF2-40B4-BE49-F238E27FC236}">
                <a16:creationId xmlns:a16="http://schemas.microsoft.com/office/drawing/2014/main" id="{18AC7A36-E68C-8A49-BF90-DF6CA5E33532}"/>
              </a:ext>
            </a:extLst>
          </p:cNvPr>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536;p71">
            <a:extLst>
              <a:ext uri="{FF2B5EF4-FFF2-40B4-BE49-F238E27FC236}">
                <a16:creationId xmlns:a16="http://schemas.microsoft.com/office/drawing/2014/main" id="{7AACA0C4-A699-B841-95E4-DB9F69296FDA}"/>
              </a:ext>
            </a:extLst>
          </p:cNvPr>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 name="Google Shape;360;p52">
            <a:extLst>
              <a:ext uri="{FF2B5EF4-FFF2-40B4-BE49-F238E27FC236}">
                <a16:creationId xmlns:a16="http://schemas.microsoft.com/office/drawing/2014/main" id="{115FA754-00A5-EF45-A6BD-39217644DB4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21</a:t>
            </a:fld>
            <a:endParaRPr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75" descr="About · GitHub"/>
          <p:cNvPicPr preferRelativeResize="0"/>
          <p:nvPr/>
        </p:nvPicPr>
        <p:blipFill rotWithShape="1">
          <a:blip r:embed="rId3">
            <a:alphaModFix/>
          </a:blip>
          <a:srcRect l="22397" r="23106"/>
          <a:stretch/>
        </p:blipFill>
        <p:spPr>
          <a:xfrm>
            <a:off x="927038" y="3970299"/>
            <a:ext cx="551103" cy="530915"/>
          </a:xfrm>
          <a:prstGeom prst="rect">
            <a:avLst/>
          </a:prstGeom>
          <a:noFill/>
          <a:ln>
            <a:noFill/>
          </a:ln>
        </p:spPr>
      </p:pic>
      <p:sp>
        <p:nvSpPr>
          <p:cNvPr id="572" name="Google Shape;572;p75"/>
          <p:cNvSpPr txBox="1"/>
          <p:nvPr/>
        </p:nvSpPr>
        <p:spPr>
          <a:xfrm>
            <a:off x="2805142" y="0"/>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dirty="0">
                <a:solidFill>
                  <a:srgbClr val="262626"/>
                </a:solidFill>
                <a:latin typeface="Calibri"/>
                <a:ea typeface="Calibri"/>
                <a:cs typeface="Calibri"/>
                <a:sym typeface="Calibri"/>
              </a:rPr>
              <a:t>Summary</a:t>
            </a:r>
            <a:endParaRPr sz="4800" b="1"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73" name="Google Shape;573;p75"/>
          <p:cNvSpPr txBox="1"/>
          <p:nvPr/>
        </p:nvSpPr>
        <p:spPr>
          <a:xfrm>
            <a:off x="-301213" y="532166"/>
            <a:ext cx="9679984" cy="301617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PTM reuse is an emerging form of software reuse</a:t>
            </a:r>
          </a:p>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with novel characteristics</a:t>
            </a:r>
          </a:p>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We have only scratched the surface of PTM reuse</a:t>
            </a:r>
          </a:p>
          <a:p>
            <a:pPr marL="457200" marR="0" lvl="1" indent="0" algn="ctr" rtl="0">
              <a:lnSpc>
                <a:spcPct val="150000"/>
              </a:lnSpc>
              <a:spcBef>
                <a:spcPts val="0"/>
              </a:spcBef>
              <a:spcAft>
                <a:spcPts val="1200"/>
              </a:spcAft>
              <a:buNone/>
            </a:pPr>
            <a:endParaRPr sz="2800" i="0" u="none" strike="noStrike" cap="none" dirty="0">
              <a:solidFill>
                <a:schemeClr val="dk1"/>
              </a:solidFill>
              <a:latin typeface="Calibri"/>
              <a:ea typeface="Calibri"/>
              <a:cs typeface="Calibri"/>
              <a:sym typeface="Calibri"/>
            </a:endParaRPr>
          </a:p>
        </p:txBody>
      </p:sp>
      <p:sp>
        <p:nvSpPr>
          <p:cNvPr id="574" name="Google Shape;574;p75"/>
          <p:cNvSpPr txBox="1"/>
          <p:nvPr/>
        </p:nvSpPr>
        <p:spPr>
          <a:xfrm>
            <a:off x="2462675" y="4409245"/>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dirty="0">
                <a:solidFill>
                  <a:schemeClr val="dk1"/>
                </a:solidFill>
                <a:latin typeface="Calibri"/>
                <a:ea typeface="Calibri"/>
                <a:cs typeface="Calibri"/>
                <a:sym typeface="Calibri"/>
              </a:rPr>
              <a:t>Contact</a:t>
            </a:r>
            <a:r>
              <a:rPr lang="en" sz="1500" dirty="0">
                <a:solidFill>
                  <a:schemeClr val="dk1"/>
                </a:solidFill>
                <a:latin typeface="Calibri"/>
                <a:ea typeface="Calibri"/>
                <a:cs typeface="Calibri"/>
                <a:sym typeface="Calibri"/>
              </a:rPr>
              <a:t>: </a:t>
            </a:r>
            <a:r>
              <a:rPr lang="en" sz="15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500" b="1" dirty="0">
                <a:solidFill>
                  <a:schemeClr val="dk1"/>
                </a:solidFill>
                <a:latin typeface="Calibri"/>
                <a:ea typeface="Calibri"/>
                <a:cs typeface="Calibri"/>
                <a:sym typeface="Calibri"/>
              </a:rPr>
              <a:t>Website</a:t>
            </a:r>
            <a:r>
              <a:rPr lang="en" sz="1500" dirty="0">
                <a:solidFill>
                  <a:schemeClr val="dk1"/>
                </a:solidFill>
                <a:latin typeface="Calibri"/>
                <a:ea typeface="Calibri"/>
                <a:cs typeface="Calibri"/>
                <a:sym typeface="Calibri"/>
              </a:rPr>
              <a:t>: </a:t>
            </a:r>
            <a:r>
              <a:rPr lang="en" sz="1500" dirty="0" err="1">
                <a:solidFill>
                  <a:schemeClr val="dk1"/>
                </a:solidFill>
                <a:latin typeface="Calibri"/>
                <a:ea typeface="Calibri"/>
                <a:cs typeface="Calibri"/>
                <a:sym typeface="Calibri"/>
              </a:rPr>
              <a:t>wenxin-jiang.github.io</a:t>
            </a:r>
            <a:endParaRPr sz="1500" dirty="0">
              <a:solidFill>
                <a:schemeClr val="dk1"/>
              </a:solidFill>
              <a:latin typeface="Calibri"/>
              <a:ea typeface="Calibri"/>
              <a:cs typeface="Calibri"/>
              <a:sym typeface="Calibri"/>
            </a:endParaRPr>
          </a:p>
        </p:txBody>
      </p:sp>
      <p:sp>
        <p:nvSpPr>
          <p:cNvPr id="575" name="Google Shape;575;p75"/>
          <p:cNvSpPr txBox="1"/>
          <p:nvPr/>
        </p:nvSpPr>
        <p:spPr>
          <a:xfrm>
            <a:off x="142350" y="4573588"/>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https://github.com/PurdueDualityLab/</a:t>
            </a:r>
            <a:r>
              <a:rPr lang="en" sz="1200">
                <a:solidFill>
                  <a:schemeClr val="dk1"/>
                </a:solidFill>
              </a:rPr>
              <a:t>PeaTMOSS</a:t>
            </a:r>
            <a:r>
              <a:rPr lang="en" sz="1200">
                <a:solidFill>
                  <a:schemeClr val="dk1"/>
                </a:solidFill>
                <a:latin typeface="Arial"/>
                <a:ea typeface="Arial"/>
                <a:cs typeface="Arial"/>
                <a:sym typeface="Arial"/>
              </a:rPr>
              <a:t>-Artifact</a:t>
            </a:r>
            <a:endParaRPr sz="1200">
              <a:solidFill>
                <a:schemeClr val="dk1"/>
              </a:solidFill>
              <a:latin typeface="Calibri"/>
              <a:ea typeface="Calibri"/>
              <a:cs typeface="Calibri"/>
              <a:sym typeface="Calibri"/>
            </a:endParaRPr>
          </a:p>
        </p:txBody>
      </p:sp>
      <p:sp>
        <p:nvSpPr>
          <p:cNvPr id="576" name="Google Shape;576;p7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3" name="TextBox 12">
            <a:extLst>
              <a:ext uri="{FF2B5EF4-FFF2-40B4-BE49-F238E27FC236}">
                <a16:creationId xmlns:a16="http://schemas.microsoft.com/office/drawing/2014/main" id="{BA8509C9-847E-B34E-A963-02ECA57000E9}"/>
              </a:ext>
            </a:extLst>
          </p:cNvPr>
          <p:cNvSpPr txBox="1"/>
          <p:nvPr/>
        </p:nvSpPr>
        <p:spPr>
          <a:xfrm>
            <a:off x="-290419" y="2948133"/>
            <a:ext cx="6724170" cy="710259"/>
          </a:xfrm>
          <a:prstGeom prst="rect">
            <a:avLst/>
          </a:prstGeom>
          <a:noFill/>
        </p:spPr>
        <p:txBody>
          <a:bodyPr wrap="square">
            <a:spAutoFit/>
          </a:bodyPr>
          <a:lstStyle/>
          <a:p>
            <a:pPr marL="457200" lvl="1" indent="0" algn="ctr" rtl="0">
              <a:lnSpc>
                <a:spcPct val="150000"/>
              </a:lnSpc>
              <a:spcBef>
                <a:spcPts val="0"/>
              </a:spcBef>
              <a:spcAft>
                <a:spcPts val="1200"/>
              </a:spcAft>
              <a:buClr>
                <a:schemeClr val="dk1"/>
              </a:buClr>
              <a:buFont typeface="Arial"/>
              <a:buNone/>
            </a:pPr>
            <a:r>
              <a:rPr lang="en-US" sz="3000" b="1" i="1" u="sng" dirty="0">
                <a:solidFill>
                  <a:schemeClr val="dk1"/>
                </a:solidFill>
                <a:latin typeface="Calibri"/>
                <a:ea typeface="Calibri"/>
                <a:cs typeface="Calibri"/>
                <a:sym typeface="Calibri"/>
              </a:rPr>
              <a:t>Let’s research more on PTM packages!           </a:t>
            </a:r>
            <a:endParaRPr lang="en-US" sz="3000" dirty="0"/>
          </a:p>
        </p:txBody>
      </p:sp>
      <p:grpSp>
        <p:nvGrpSpPr>
          <p:cNvPr id="7" name="Group 6">
            <a:extLst>
              <a:ext uri="{FF2B5EF4-FFF2-40B4-BE49-F238E27FC236}">
                <a16:creationId xmlns:a16="http://schemas.microsoft.com/office/drawing/2014/main" id="{35B2FE67-BF37-6F4C-9A20-F3F21FCA72D3}"/>
              </a:ext>
            </a:extLst>
          </p:cNvPr>
          <p:cNvGrpSpPr/>
          <p:nvPr/>
        </p:nvGrpSpPr>
        <p:grpSpPr>
          <a:xfrm>
            <a:off x="6355606" y="2456046"/>
            <a:ext cx="2788394" cy="2293805"/>
            <a:chOff x="6355605" y="2571750"/>
            <a:chExt cx="2788394" cy="2293805"/>
          </a:xfrm>
        </p:grpSpPr>
        <p:pic>
          <p:nvPicPr>
            <p:cNvPr id="3" name="Picture 2" descr="A qr code on a white background&#10;&#10;Description automatically generated">
              <a:extLst>
                <a:ext uri="{FF2B5EF4-FFF2-40B4-BE49-F238E27FC236}">
                  <a16:creationId xmlns:a16="http://schemas.microsoft.com/office/drawing/2014/main" id="{C80D5B79-FB6A-DD45-AFAA-1D36F0BD998A}"/>
                </a:ext>
              </a:extLst>
            </p:cNvPr>
            <p:cNvPicPr>
              <a:picLocks noChangeAspect="1"/>
            </p:cNvPicPr>
            <p:nvPr/>
          </p:nvPicPr>
          <p:blipFill>
            <a:blip r:embed="rId5"/>
            <a:stretch>
              <a:fillRect/>
            </a:stretch>
          </p:blipFill>
          <p:spPr>
            <a:xfrm>
              <a:off x="7134185" y="2571750"/>
              <a:ext cx="1557161" cy="1557161"/>
            </a:xfrm>
            <a:prstGeom prst="rect">
              <a:avLst/>
            </a:prstGeom>
          </p:spPr>
        </p:pic>
        <p:sp>
          <p:nvSpPr>
            <p:cNvPr id="11" name="TextBox 10">
              <a:extLst>
                <a:ext uri="{FF2B5EF4-FFF2-40B4-BE49-F238E27FC236}">
                  <a16:creationId xmlns:a16="http://schemas.microsoft.com/office/drawing/2014/main" id="{0C484082-7550-7248-B860-A2850742189D}"/>
                </a:ext>
              </a:extLst>
            </p:cNvPr>
            <p:cNvSpPr txBox="1"/>
            <p:nvPr/>
          </p:nvSpPr>
          <p:spPr>
            <a:xfrm>
              <a:off x="6472050" y="3853728"/>
              <a:ext cx="2671949"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err="1">
                  <a:solidFill>
                    <a:schemeClr val="dk1"/>
                  </a:solidFill>
                  <a:latin typeface="Calibri"/>
                  <a:ea typeface="Calibri"/>
                  <a:cs typeface="Calibri"/>
                  <a:sym typeface="Calibri"/>
                </a:rPr>
                <a:t>arxiv.org</a:t>
              </a:r>
              <a:r>
                <a:rPr lang="en-US" sz="1800" b="0" i="1" u="none" strike="noStrike" cap="none" dirty="0">
                  <a:solidFill>
                    <a:schemeClr val="dk1"/>
                  </a:solidFill>
                  <a:latin typeface="Calibri"/>
                  <a:ea typeface="Calibri"/>
                  <a:cs typeface="Calibri"/>
                  <a:sym typeface="Calibri"/>
                </a:rPr>
                <a:t>/2402.00699</a:t>
              </a:r>
            </a:p>
          </p:txBody>
        </p:sp>
        <p:pic>
          <p:nvPicPr>
            <p:cNvPr id="4098" name="Picture 2" descr="Logos - arXiv info">
              <a:extLst>
                <a:ext uri="{FF2B5EF4-FFF2-40B4-BE49-F238E27FC236}">
                  <a16:creationId xmlns:a16="http://schemas.microsoft.com/office/drawing/2014/main" id="{33EEC138-0DB6-0545-AB78-8F702A1EAEC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5605" y="3507577"/>
              <a:ext cx="977745" cy="1357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Background and Motivation</a:t>
            </a:r>
            <a:endParaRPr sz="5000"/>
          </a:p>
        </p:txBody>
      </p:sp>
      <p:sp>
        <p:nvSpPr>
          <p:cNvPr id="360" name="Google Shape;360;p52"/>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67" name="Google Shape;367;p53"/>
          <p:cNvPicPr preferRelativeResize="0"/>
          <p:nvPr/>
        </p:nvPicPr>
        <p:blipFill>
          <a:blip r:embed="rId3">
            <a:alphaModFix/>
          </a:blip>
          <a:stretch>
            <a:fillRect/>
          </a:stretch>
        </p:blipFill>
        <p:spPr>
          <a:xfrm>
            <a:off x="735983" y="2266428"/>
            <a:ext cx="1068820" cy="1068818"/>
          </a:xfrm>
          <a:prstGeom prst="rect">
            <a:avLst/>
          </a:prstGeom>
          <a:noFill/>
          <a:ln>
            <a:noFill/>
          </a:ln>
        </p:spPr>
      </p:pic>
      <p:pic>
        <p:nvPicPr>
          <p:cNvPr id="369" name="Google Shape;369;p53"/>
          <p:cNvPicPr preferRelativeResize="0"/>
          <p:nvPr/>
        </p:nvPicPr>
        <p:blipFill>
          <a:blip r:embed="rId4">
            <a:clrChange>
              <a:clrFrom>
                <a:srgbClr val="FFFFFF"/>
              </a:clrFrom>
              <a:clrTo>
                <a:srgbClr val="FFFFFF">
                  <a:alpha val="0"/>
                </a:srgbClr>
              </a:clrTo>
            </a:clrChange>
            <a:alphaModFix/>
          </a:blip>
          <a:stretch>
            <a:fillRect/>
          </a:stretch>
        </p:blipFill>
        <p:spPr>
          <a:xfrm>
            <a:off x="227043" y="3372592"/>
            <a:ext cx="2159870" cy="1209526"/>
          </a:xfrm>
          <a:prstGeom prst="rect">
            <a:avLst/>
          </a:prstGeom>
          <a:noFill/>
          <a:ln>
            <a:noFill/>
          </a:ln>
        </p:spPr>
      </p:pic>
      <p:pic>
        <p:nvPicPr>
          <p:cNvPr id="370" name="Google Shape;370;p53"/>
          <p:cNvPicPr preferRelativeResize="0"/>
          <p:nvPr/>
        </p:nvPicPr>
        <p:blipFill>
          <a:blip r:embed="rId5">
            <a:alphaModFix/>
          </a:blip>
          <a:stretch>
            <a:fillRect/>
          </a:stretch>
        </p:blipFill>
        <p:spPr>
          <a:xfrm>
            <a:off x="7497295" y="2862986"/>
            <a:ext cx="1090438" cy="908691"/>
          </a:xfrm>
          <a:prstGeom prst="rect">
            <a:avLst/>
          </a:prstGeom>
          <a:noFill/>
          <a:ln>
            <a:noFill/>
          </a:ln>
        </p:spPr>
      </p:pic>
      <p:pic>
        <p:nvPicPr>
          <p:cNvPr id="371" name="Google Shape;371;p53"/>
          <p:cNvPicPr preferRelativeResize="0"/>
          <p:nvPr/>
        </p:nvPicPr>
        <p:blipFill>
          <a:blip r:embed="rId6">
            <a:alphaModFix/>
          </a:blip>
          <a:stretch>
            <a:fillRect/>
          </a:stretch>
        </p:blipFill>
        <p:spPr>
          <a:xfrm>
            <a:off x="7605273" y="3808018"/>
            <a:ext cx="788436" cy="774100"/>
          </a:xfrm>
          <a:prstGeom prst="rect">
            <a:avLst/>
          </a:prstGeom>
          <a:noFill/>
          <a:ln>
            <a:noFill/>
          </a:ln>
        </p:spPr>
      </p:pic>
      <p:pic>
        <p:nvPicPr>
          <p:cNvPr id="372" name="Google Shape;372;p53"/>
          <p:cNvPicPr preferRelativeResize="0"/>
          <p:nvPr/>
        </p:nvPicPr>
        <p:blipFill>
          <a:blip r:embed="rId7">
            <a:alphaModFix/>
          </a:blip>
          <a:stretch>
            <a:fillRect/>
          </a:stretch>
        </p:blipFill>
        <p:spPr>
          <a:xfrm>
            <a:off x="2313743" y="2266428"/>
            <a:ext cx="4504399" cy="2327116"/>
          </a:xfrm>
          <a:prstGeom prst="rect">
            <a:avLst/>
          </a:prstGeom>
          <a:noFill/>
          <a:ln>
            <a:noFill/>
          </a:ln>
        </p:spPr>
      </p:pic>
      <p:sp>
        <p:nvSpPr>
          <p:cNvPr id="373" name="Google Shape;373;p53"/>
          <p:cNvSpPr txBox="1"/>
          <p:nvPr/>
        </p:nvSpPr>
        <p:spPr>
          <a:xfrm>
            <a:off x="0" y="4712400"/>
            <a:ext cx="848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 Jiang, Wenxin, et al. "An empirical study of pre-trained model reuse in the hugging face deep learning model registry." 2023 IEEE/ACM 45th International Conference on Software Engineering (ICSE). IEEE, 2023.</a:t>
            </a:r>
            <a:endParaRPr sz="800"/>
          </a:p>
        </p:txBody>
      </p:sp>
      <p:pic>
        <p:nvPicPr>
          <p:cNvPr id="12" name="Picture 11">
            <a:extLst>
              <a:ext uri="{FF2B5EF4-FFF2-40B4-BE49-F238E27FC236}">
                <a16:creationId xmlns:a16="http://schemas.microsoft.com/office/drawing/2014/main" id="{B645654A-582A-9A40-887F-A60E15C3ECCB}"/>
              </a:ext>
            </a:extLst>
          </p:cNvPr>
          <p:cNvPicPr>
            <a:picLocks noChangeAspect="1"/>
          </p:cNvPicPr>
          <p:nvPr/>
        </p:nvPicPr>
        <p:blipFill rotWithShape="1">
          <a:blip r:embed="rId8"/>
          <a:srcRect l="15149"/>
          <a:stretch/>
        </p:blipFill>
        <p:spPr>
          <a:xfrm>
            <a:off x="2565070" y="700658"/>
            <a:ext cx="4871462" cy="1547097"/>
          </a:xfrm>
          <a:prstGeom prst="rect">
            <a:avLst/>
          </a:prstGeom>
        </p:spPr>
      </p:pic>
      <p:sp>
        <p:nvSpPr>
          <p:cNvPr id="2" name="TextBox 1">
            <a:extLst>
              <a:ext uri="{FF2B5EF4-FFF2-40B4-BE49-F238E27FC236}">
                <a16:creationId xmlns:a16="http://schemas.microsoft.com/office/drawing/2014/main" id="{F830AA93-148A-BE47-953F-925940E7A56F}"/>
              </a:ext>
            </a:extLst>
          </p:cNvPr>
          <p:cNvSpPr txBox="1"/>
          <p:nvPr/>
        </p:nvSpPr>
        <p:spPr>
          <a:xfrm>
            <a:off x="1306978" y="1178348"/>
            <a:ext cx="1650930" cy="477054"/>
          </a:xfrm>
          <a:prstGeom prst="rect">
            <a:avLst/>
          </a:prstGeom>
          <a:noFill/>
        </p:spPr>
        <p:txBody>
          <a:bodyPr wrap="square" rtlCol="0">
            <a:spAutoFit/>
          </a:bodyPr>
          <a:lstStyle/>
          <a:p>
            <a:r>
              <a:rPr lang="en-US" sz="2500" dirty="0"/>
              <a:t>PTM = </a:t>
            </a:r>
          </a:p>
        </p:txBody>
      </p:sp>
      <p:pic>
        <p:nvPicPr>
          <p:cNvPr id="2050" name="Picture 2" descr="hub/docs/template.md at master · pytorch/hub · GitHub">
            <a:extLst>
              <a:ext uri="{FF2B5EF4-FFF2-40B4-BE49-F238E27FC236}">
                <a16:creationId xmlns:a16="http://schemas.microsoft.com/office/drawing/2014/main" id="{3B80DE28-3405-D34F-B601-61975D74B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410" y="2265615"/>
            <a:ext cx="620162" cy="62016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0;p52">
            <a:extLst>
              <a:ext uri="{FF2B5EF4-FFF2-40B4-BE49-F238E27FC236}">
                <a16:creationId xmlns:a16="http://schemas.microsoft.com/office/drawing/2014/main" id="{AD80A0EB-977D-A74E-B68C-1D72923702B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4</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80" name="Google Shape;380;p54"/>
          <p:cNvPicPr preferRelativeResize="0"/>
          <p:nvPr/>
        </p:nvPicPr>
        <p:blipFill>
          <a:blip r:embed="rId3">
            <a:alphaModFix/>
          </a:blip>
          <a:stretch>
            <a:fillRect/>
          </a:stretch>
        </p:blipFill>
        <p:spPr>
          <a:xfrm>
            <a:off x="70805" y="627301"/>
            <a:ext cx="8456586" cy="4352929"/>
          </a:xfrm>
          <a:prstGeom prst="rect">
            <a:avLst/>
          </a:prstGeom>
          <a:noFill/>
          <a:ln>
            <a:noFill/>
          </a:ln>
        </p:spPr>
      </p:pic>
      <p:pic>
        <p:nvPicPr>
          <p:cNvPr id="381" name="Google Shape;381;p54"/>
          <p:cNvPicPr preferRelativeResize="0"/>
          <p:nvPr/>
        </p:nvPicPr>
        <p:blipFill>
          <a:blip r:embed="rId4">
            <a:alphaModFix/>
          </a:blip>
          <a:stretch>
            <a:fillRect/>
          </a:stretch>
        </p:blipFill>
        <p:spPr>
          <a:xfrm>
            <a:off x="8052150" y="614900"/>
            <a:ext cx="592200" cy="592200"/>
          </a:xfrm>
          <a:prstGeom prst="rect">
            <a:avLst/>
          </a:prstGeom>
          <a:noFill/>
          <a:ln>
            <a:noFill/>
          </a:ln>
        </p:spPr>
      </p:pic>
      <p:sp>
        <p:nvSpPr>
          <p:cNvPr id="2" name="Rectangle 1">
            <a:extLst>
              <a:ext uri="{FF2B5EF4-FFF2-40B4-BE49-F238E27FC236}">
                <a16:creationId xmlns:a16="http://schemas.microsoft.com/office/drawing/2014/main" id="{02D9D96A-8776-9442-8275-026CC10D651A}"/>
              </a:ext>
            </a:extLst>
          </p:cNvPr>
          <p:cNvSpPr/>
          <p:nvPr/>
        </p:nvSpPr>
        <p:spPr>
          <a:xfrm>
            <a:off x="70805" y="744279"/>
            <a:ext cx="6819093" cy="3189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363E71-575E-3D49-9948-8CDD764550A4}"/>
              </a:ext>
            </a:extLst>
          </p:cNvPr>
          <p:cNvSpPr/>
          <p:nvPr/>
        </p:nvSpPr>
        <p:spPr>
          <a:xfrm>
            <a:off x="5114260" y="1481469"/>
            <a:ext cx="3395410" cy="4961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BFCDC-C25E-924C-BE23-C9DEB871ECA6}"/>
              </a:ext>
            </a:extLst>
          </p:cNvPr>
          <p:cNvSpPr/>
          <p:nvPr/>
        </p:nvSpPr>
        <p:spPr>
          <a:xfrm>
            <a:off x="71124" y="1453116"/>
            <a:ext cx="4064941" cy="33900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D7ED7-3B3A-B34D-8E54-C74EACBCDDEB}"/>
              </a:ext>
            </a:extLst>
          </p:cNvPr>
          <p:cNvSpPr/>
          <p:nvPr/>
        </p:nvSpPr>
        <p:spPr>
          <a:xfrm>
            <a:off x="5114260" y="1977656"/>
            <a:ext cx="3395410" cy="2742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1EFE06-4A31-1041-93CD-F8BCC882F8BF}"/>
              </a:ext>
            </a:extLst>
          </p:cNvPr>
          <p:cNvSpPr/>
          <p:nvPr/>
        </p:nvSpPr>
        <p:spPr>
          <a:xfrm>
            <a:off x="5079060" y="2395869"/>
            <a:ext cx="3448332" cy="21730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60;p52">
            <a:extLst>
              <a:ext uri="{FF2B5EF4-FFF2-40B4-BE49-F238E27FC236}">
                <a16:creationId xmlns:a16="http://schemas.microsoft.com/office/drawing/2014/main" id="{E18B57A6-93FD-104D-A5AA-A8C34851E864}"/>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5</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1" animBg="1"/>
      <p:bldP spid="9" grpId="2"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pic>
        <p:nvPicPr>
          <p:cNvPr id="6" name="Google Shape;389;p55">
            <a:extLst>
              <a:ext uri="{FF2B5EF4-FFF2-40B4-BE49-F238E27FC236}">
                <a16:creationId xmlns:a16="http://schemas.microsoft.com/office/drawing/2014/main" id="{B983CA98-9A68-9D48-AC1F-4692885F46BB}"/>
              </a:ext>
            </a:extLst>
          </p:cNvPr>
          <p:cNvPicPr preferRelativeResize="0"/>
          <p:nvPr/>
        </p:nvPicPr>
        <p:blipFill>
          <a:blip r:embed="rId3">
            <a:alphaModFix/>
          </a:blip>
          <a:stretch>
            <a:fillRect/>
          </a:stretch>
        </p:blipFill>
        <p:spPr>
          <a:xfrm>
            <a:off x="1084521" y="692393"/>
            <a:ext cx="7543472" cy="1349372"/>
          </a:xfrm>
          <a:prstGeom prst="rect">
            <a:avLst/>
          </a:prstGeom>
          <a:noFill/>
          <a:ln>
            <a:noFill/>
          </a:ln>
        </p:spPr>
      </p:pic>
      <p:pic>
        <p:nvPicPr>
          <p:cNvPr id="8" name="Google Shape;395;p55">
            <a:extLst>
              <a:ext uri="{FF2B5EF4-FFF2-40B4-BE49-F238E27FC236}">
                <a16:creationId xmlns:a16="http://schemas.microsoft.com/office/drawing/2014/main" id="{20E66A35-0E1F-E743-BBD8-972B26BCC1F4}"/>
              </a:ext>
            </a:extLst>
          </p:cNvPr>
          <p:cNvPicPr preferRelativeResize="0"/>
          <p:nvPr/>
        </p:nvPicPr>
        <p:blipFill>
          <a:blip r:embed="rId4">
            <a:alphaModFix/>
          </a:blip>
          <a:stretch>
            <a:fillRect/>
          </a:stretch>
        </p:blipFill>
        <p:spPr>
          <a:xfrm>
            <a:off x="277148" y="922797"/>
            <a:ext cx="807373" cy="807373"/>
          </a:xfrm>
          <a:prstGeom prst="rect">
            <a:avLst/>
          </a:prstGeom>
          <a:noFill/>
          <a:ln>
            <a:noFill/>
          </a:ln>
        </p:spPr>
      </p:pic>
      <p:pic>
        <p:nvPicPr>
          <p:cNvPr id="9" name="Google Shape;396;p55">
            <a:extLst>
              <a:ext uri="{FF2B5EF4-FFF2-40B4-BE49-F238E27FC236}">
                <a16:creationId xmlns:a16="http://schemas.microsoft.com/office/drawing/2014/main" id="{FA955E51-E259-4D45-A03B-E4187342AE96}"/>
              </a:ext>
            </a:extLst>
          </p:cNvPr>
          <p:cNvPicPr preferRelativeResize="0"/>
          <p:nvPr/>
        </p:nvPicPr>
        <p:blipFill>
          <a:blip r:embed="rId5">
            <a:alphaModFix/>
          </a:blip>
          <a:stretch>
            <a:fillRect/>
          </a:stretch>
        </p:blipFill>
        <p:spPr>
          <a:xfrm>
            <a:off x="405763" y="2185236"/>
            <a:ext cx="1025700" cy="1025700"/>
          </a:xfrm>
          <a:prstGeom prst="rect">
            <a:avLst/>
          </a:prstGeom>
          <a:noFill/>
          <a:ln>
            <a:noFill/>
          </a:ln>
        </p:spPr>
      </p:pic>
      <p:pic>
        <p:nvPicPr>
          <p:cNvPr id="10" name="Google Shape;394;p55">
            <a:extLst>
              <a:ext uri="{FF2B5EF4-FFF2-40B4-BE49-F238E27FC236}">
                <a16:creationId xmlns:a16="http://schemas.microsoft.com/office/drawing/2014/main" id="{660835AA-BF2A-A644-BA8F-E533223FE1FE}"/>
              </a:ext>
            </a:extLst>
          </p:cNvPr>
          <p:cNvPicPr preferRelativeResize="0"/>
          <p:nvPr/>
        </p:nvPicPr>
        <p:blipFill>
          <a:blip r:embed="rId6">
            <a:alphaModFix/>
          </a:blip>
          <a:stretch>
            <a:fillRect/>
          </a:stretch>
        </p:blipFill>
        <p:spPr>
          <a:xfrm>
            <a:off x="1431463" y="2023400"/>
            <a:ext cx="6281073" cy="1349372"/>
          </a:xfrm>
          <a:prstGeom prst="rect">
            <a:avLst/>
          </a:prstGeom>
          <a:noFill/>
          <a:ln>
            <a:noFill/>
          </a:ln>
        </p:spPr>
      </p:pic>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6</a:t>
            </a:fld>
            <a:endParaRPr sz="1300" dirty="0"/>
          </a:p>
        </p:txBody>
      </p:sp>
      <p:sp>
        <p:nvSpPr>
          <p:cNvPr id="2" name="TextBox 1">
            <a:extLst>
              <a:ext uri="{FF2B5EF4-FFF2-40B4-BE49-F238E27FC236}">
                <a16:creationId xmlns:a16="http://schemas.microsoft.com/office/drawing/2014/main" id="{E79E55DE-4A46-CB44-B33B-446A6D4FF828}"/>
              </a:ext>
            </a:extLst>
          </p:cNvPr>
          <p:cNvSpPr txBox="1"/>
          <p:nvPr/>
        </p:nvSpPr>
        <p:spPr>
          <a:xfrm>
            <a:off x="277148" y="3405095"/>
            <a:ext cx="6590805" cy="1631216"/>
          </a:xfrm>
          <a:prstGeom prst="rect">
            <a:avLst/>
          </a:prstGeom>
          <a:noFill/>
        </p:spPr>
        <p:txBody>
          <a:bodyPr wrap="square" rtlCol="0">
            <a:spAutoFit/>
          </a:bodyPr>
          <a:lstStyle/>
          <a:p>
            <a:r>
              <a:rPr lang="en-US" sz="2000" b="1" dirty="0"/>
              <a:t>Reuse Cases:</a:t>
            </a:r>
          </a:p>
          <a:p>
            <a:pPr marL="285750" indent="-285750">
              <a:buFont typeface="Arial" panose="020B0604020202020204" pitchFamily="34" charset="0"/>
              <a:buChar char="•"/>
            </a:pPr>
            <a:r>
              <a:rPr lang="en-US" sz="2000" dirty="0"/>
              <a:t>Direct deployment</a:t>
            </a:r>
          </a:p>
          <a:p>
            <a:pPr marL="285750" indent="-285750">
              <a:buFont typeface="Arial" panose="020B0604020202020204" pitchFamily="34" charset="0"/>
              <a:buChar char="•"/>
            </a:pPr>
            <a:r>
              <a:rPr lang="en-US" sz="2000" dirty="0"/>
              <a:t>Model fine-tuning</a:t>
            </a:r>
          </a:p>
          <a:p>
            <a:pPr marL="285750" indent="-285750">
              <a:buFont typeface="Arial" panose="020B0604020202020204" pitchFamily="34" charset="0"/>
              <a:buChar char="•"/>
            </a:pPr>
            <a:r>
              <a:rPr lang="en-US" sz="2000" dirty="0"/>
              <a:t>Dataset generation</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330714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7</a:t>
            </a:fld>
            <a:endParaRPr sz="1300" dirty="0"/>
          </a:p>
        </p:txBody>
      </p:sp>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12114" y="23750"/>
            <a:ext cx="1554738" cy="588279"/>
          </a:xfrm>
          <a:prstGeom prst="rect">
            <a:avLst/>
          </a:prstGeom>
        </p:spPr>
      </p:pic>
      <p:pic>
        <p:nvPicPr>
          <p:cNvPr id="18434" name="Picture 2" descr="A screenshot of Brave Leo being used to write a Python function">
            <a:extLst>
              <a:ext uri="{FF2B5EF4-FFF2-40B4-BE49-F238E27FC236}">
                <a16:creationId xmlns:a16="http://schemas.microsoft.com/office/drawing/2014/main" id="{B052078B-D3BA-3F4F-BF76-E02A100E3548}"/>
              </a:ext>
            </a:extLst>
          </p:cNvPr>
          <p:cNvPicPr>
            <a:picLocks noChangeAspect="1" noChangeArrowheads="1"/>
          </p:cNvPicPr>
          <p:nvPr/>
        </p:nvPicPr>
        <p:blipFill>
          <a:blip r:embed="rId4">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47732" y="460114"/>
            <a:ext cx="6996339" cy="482300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9ADCA656-3393-A24C-B05A-D11FDF07E62B}"/>
              </a:ext>
            </a:extLst>
          </p:cNvPr>
          <p:cNvSpPr/>
          <p:nvPr/>
        </p:nvSpPr>
        <p:spPr>
          <a:xfrm>
            <a:off x="3819607" y="968879"/>
            <a:ext cx="2925577" cy="387833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oogle Shape;423;p58">
            <a:extLst>
              <a:ext uri="{FF2B5EF4-FFF2-40B4-BE49-F238E27FC236}">
                <a16:creationId xmlns:a16="http://schemas.microsoft.com/office/drawing/2014/main" id="{A818C346-86F6-3243-8638-E0448840CE77}"/>
              </a:ext>
            </a:extLst>
          </p:cNvPr>
          <p:cNvCxnSpPr>
            <a:cxnSpLocks/>
          </p:cNvCxnSpPr>
          <p:nvPr/>
        </p:nvCxnSpPr>
        <p:spPr>
          <a:xfrm>
            <a:off x="6841509" y="1312966"/>
            <a:ext cx="508234" cy="325829"/>
          </a:xfrm>
          <a:prstGeom prst="straightConnector1">
            <a:avLst/>
          </a:prstGeom>
          <a:noFill/>
          <a:ln w="127000" cap="flat" cmpd="sng">
            <a:solidFill>
              <a:srgbClr val="C00000"/>
            </a:solidFill>
            <a:prstDash val="solid"/>
            <a:round/>
            <a:headEnd type="none" w="med" len="med"/>
            <a:tailEnd type="triangle" w="med" len="med"/>
          </a:ln>
        </p:spPr>
      </p:cxnSp>
      <p:sp>
        <p:nvSpPr>
          <p:cNvPr id="27" name="TextBox 26">
            <a:extLst>
              <a:ext uri="{FF2B5EF4-FFF2-40B4-BE49-F238E27FC236}">
                <a16:creationId xmlns:a16="http://schemas.microsoft.com/office/drawing/2014/main" id="{B0E7A048-E9F8-0E42-88C7-5ED4ED9EE64B}"/>
              </a:ext>
            </a:extLst>
          </p:cNvPr>
          <p:cNvSpPr txBox="1"/>
          <p:nvPr/>
        </p:nvSpPr>
        <p:spPr>
          <a:xfrm>
            <a:off x="7007516" y="1939622"/>
            <a:ext cx="6590805" cy="400110"/>
          </a:xfrm>
          <a:prstGeom prst="rect">
            <a:avLst/>
          </a:prstGeom>
          <a:noFill/>
        </p:spPr>
        <p:txBody>
          <a:bodyPr wrap="square" rtlCol="0">
            <a:spAutoFit/>
          </a:bodyPr>
          <a:lstStyle/>
          <a:p>
            <a:r>
              <a:rPr lang="en-US" sz="2000" b="1" i="1" dirty="0"/>
              <a:t>Leo</a:t>
            </a:r>
            <a:r>
              <a:rPr lang="en-US" sz="2000" dirty="0"/>
              <a:t> AI Assistant</a:t>
            </a:r>
          </a:p>
        </p:txBody>
      </p:sp>
    </p:spTree>
    <p:extLst>
      <p:ext uri="{BB962C8B-B14F-4D97-AF65-F5344CB8AC3E}">
        <p14:creationId xmlns:p14="http://schemas.microsoft.com/office/powerpoint/2010/main" val="536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8</a:t>
            </a:fld>
            <a:endParaRPr sz="1300" dirty="0"/>
          </a:p>
        </p:txBody>
      </p:sp>
      <p:pic>
        <p:nvPicPr>
          <p:cNvPr id="11" name="Picture 10">
            <a:extLst>
              <a:ext uri="{FF2B5EF4-FFF2-40B4-BE49-F238E27FC236}">
                <a16:creationId xmlns:a16="http://schemas.microsoft.com/office/drawing/2014/main" id="{FD307BF8-1556-1B41-8148-A23A97D66BC5}"/>
              </a:ext>
            </a:extLst>
          </p:cNvPr>
          <p:cNvPicPr>
            <a:picLocks noChangeAspect="1"/>
          </p:cNvPicPr>
          <p:nvPr/>
        </p:nvPicPr>
        <p:blipFill>
          <a:blip r:embed="rId3"/>
          <a:stretch>
            <a:fillRect/>
          </a:stretch>
        </p:blipFill>
        <p:spPr>
          <a:xfrm>
            <a:off x="68031" y="1782500"/>
            <a:ext cx="5373414" cy="3064716"/>
          </a:xfrm>
          <a:prstGeom prst="rect">
            <a:avLst/>
          </a:prstGeom>
        </p:spPr>
      </p:pic>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031" y="675107"/>
            <a:ext cx="2467049" cy="933478"/>
          </a:xfrm>
          <a:prstGeom prst="rect">
            <a:avLst/>
          </a:prstGeom>
        </p:spPr>
      </p:pic>
      <p:pic>
        <p:nvPicPr>
          <p:cNvPr id="13" name="Google Shape;395;p55">
            <a:extLst>
              <a:ext uri="{FF2B5EF4-FFF2-40B4-BE49-F238E27FC236}">
                <a16:creationId xmlns:a16="http://schemas.microsoft.com/office/drawing/2014/main" id="{654EE361-451E-854C-9E33-7BE28DEC4285}"/>
              </a:ext>
            </a:extLst>
          </p:cNvPr>
          <p:cNvPicPr preferRelativeResize="0"/>
          <p:nvPr/>
        </p:nvPicPr>
        <p:blipFill>
          <a:blip r:embed="rId5">
            <a:alphaModFix/>
          </a:blip>
          <a:stretch>
            <a:fillRect/>
          </a:stretch>
        </p:blipFill>
        <p:spPr>
          <a:xfrm>
            <a:off x="7412166" y="675107"/>
            <a:ext cx="754693" cy="754693"/>
          </a:xfrm>
          <a:prstGeom prst="rect">
            <a:avLst/>
          </a:prstGeom>
          <a:noFill/>
          <a:ln>
            <a:noFill/>
          </a:ln>
        </p:spPr>
      </p:pic>
      <p:pic>
        <p:nvPicPr>
          <p:cNvPr id="15" name="Picture 14">
            <a:extLst>
              <a:ext uri="{FF2B5EF4-FFF2-40B4-BE49-F238E27FC236}">
                <a16:creationId xmlns:a16="http://schemas.microsoft.com/office/drawing/2014/main" id="{1B2A2A5D-B1DA-CC4C-B703-0F87E4AE1B4F}"/>
              </a:ext>
            </a:extLst>
          </p:cNvPr>
          <p:cNvPicPr>
            <a:picLocks noChangeAspect="1"/>
          </p:cNvPicPr>
          <p:nvPr/>
        </p:nvPicPr>
        <p:blipFill>
          <a:blip r:embed="rId6"/>
          <a:stretch>
            <a:fillRect/>
          </a:stretch>
        </p:blipFill>
        <p:spPr>
          <a:xfrm>
            <a:off x="5325435" y="1777004"/>
            <a:ext cx="3739556" cy="362208"/>
          </a:xfrm>
          <a:prstGeom prst="rect">
            <a:avLst/>
          </a:prstGeom>
        </p:spPr>
      </p:pic>
      <p:sp>
        <p:nvSpPr>
          <p:cNvPr id="17" name="Rectangle 16">
            <a:extLst>
              <a:ext uri="{FF2B5EF4-FFF2-40B4-BE49-F238E27FC236}">
                <a16:creationId xmlns:a16="http://schemas.microsoft.com/office/drawing/2014/main" id="{9C399A25-5FDC-644D-84B4-38D5B5345A72}"/>
              </a:ext>
            </a:extLst>
          </p:cNvPr>
          <p:cNvSpPr/>
          <p:nvPr/>
        </p:nvSpPr>
        <p:spPr>
          <a:xfrm>
            <a:off x="593073" y="2644724"/>
            <a:ext cx="4501441"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B86299-B7D6-8045-BD57-FB14336C37B9}"/>
              </a:ext>
            </a:extLst>
          </p:cNvPr>
          <p:cNvSpPr/>
          <p:nvPr/>
        </p:nvSpPr>
        <p:spPr>
          <a:xfrm>
            <a:off x="493476" y="3705746"/>
            <a:ext cx="3746015"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oogle Shape;423;p58">
            <a:extLst>
              <a:ext uri="{FF2B5EF4-FFF2-40B4-BE49-F238E27FC236}">
                <a16:creationId xmlns:a16="http://schemas.microsoft.com/office/drawing/2014/main" id="{B2EAFA5D-1EF0-C24E-B831-09C48631E423}"/>
              </a:ext>
            </a:extLst>
          </p:cNvPr>
          <p:cNvCxnSpPr>
            <a:cxnSpLocks/>
          </p:cNvCxnSpPr>
          <p:nvPr/>
        </p:nvCxnSpPr>
        <p:spPr>
          <a:xfrm flipV="1">
            <a:off x="5094514" y="2207088"/>
            <a:ext cx="655191" cy="399839"/>
          </a:xfrm>
          <a:prstGeom prst="straightConnector1">
            <a:avLst/>
          </a:prstGeom>
          <a:noFill/>
          <a:ln w="127000" cap="flat" cmpd="sng">
            <a:solidFill>
              <a:srgbClr val="C00000"/>
            </a:solidFill>
            <a:prstDash val="solid"/>
            <a:round/>
            <a:headEnd type="triangle" w="med" len="med"/>
            <a:tailEnd type="none" w="med" len="med"/>
          </a:ln>
        </p:spPr>
      </p:cxnSp>
      <p:cxnSp>
        <p:nvCxnSpPr>
          <p:cNvPr id="21" name="Google Shape;423;p58">
            <a:extLst>
              <a:ext uri="{FF2B5EF4-FFF2-40B4-BE49-F238E27FC236}">
                <a16:creationId xmlns:a16="http://schemas.microsoft.com/office/drawing/2014/main" id="{470E4C30-2726-774F-9C12-028A41FB358E}"/>
              </a:ext>
            </a:extLst>
          </p:cNvPr>
          <p:cNvCxnSpPr>
            <a:cxnSpLocks/>
          </p:cNvCxnSpPr>
          <p:nvPr/>
        </p:nvCxnSpPr>
        <p:spPr>
          <a:xfrm flipV="1">
            <a:off x="4299098" y="3656018"/>
            <a:ext cx="1142347" cy="142107"/>
          </a:xfrm>
          <a:prstGeom prst="straightConnector1">
            <a:avLst/>
          </a:prstGeom>
          <a:noFill/>
          <a:ln w="127000" cap="flat" cmpd="sng">
            <a:solidFill>
              <a:srgbClr val="C00000"/>
            </a:solidFill>
            <a:prstDash val="solid"/>
            <a:round/>
            <a:headEnd type="triangle" w="med" len="med"/>
            <a:tailEnd type="none" w="med" len="med"/>
          </a:ln>
        </p:spPr>
      </p:cxnSp>
      <p:pic>
        <p:nvPicPr>
          <p:cNvPr id="3" name="Picture 2">
            <a:extLst>
              <a:ext uri="{FF2B5EF4-FFF2-40B4-BE49-F238E27FC236}">
                <a16:creationId xmlns:a16="http://schemas.microsoft.com/office/drawing/2014/main" id="{D03F2DD9-1D43-0444-9651-A95E8F8859CB}"/>
              </a:ext>
            </a:extLst>
          </p:cNvPr>
          <p:cNvPicPr>
            <a:picLocks noChangeAspect="1"/>
          </p:cNvPicPr>
          <p:nvPr/>
        </p:nvPicPr>
        <p:blipFill>
          <a:blip r:embed="rId7"/>
          <a:stretch>
            <a:fillRect/>
          </a:stretch>
        </p:blipFill>
        <p:spPr>
          <a:xfrm>
            <a:off x="5501052" y="3404545"/>
            <a:ext cx="3214507" cy="322525"/>
          </a:xfrm>
          <a:prstGeom prst="rect">
            <a:avLst/>
          </a:prstGeom>
        </p:spPr>
      </p:pic>
    </p:spTree>
    <p:extLst>
      <p:ext uri="{BB962C8B-B14F-4D97-AF65-F5344CB8AC3E}">
        <p14:creationId xmlns:p14="http://schemas.microsoft.com/office/powerpoint/2010/main" val="426561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PTM Supply Chain</a:t>
            </a:r>
            <a:endParaRPr sz="3000"/>
          </a:p>
        </p:txBody>
      </p:sp>
      <p:pic>
        <p:nvPicPr>
          <p:cNvPr id="387" name="Google Shape;387;p55"/>
          <p:cNvPicPr preferRelativeResize="0"/>
          <p:nvPr/>
        </p:nvPicPr>
        <p:blipFill>
          <a:blip r:embed="rId3">
            <a:alphaModFix/>
          </a:blip>
          <a:stretch>
            <a:fillRect/>
          </a:stretch>
        </p:blipFill>
        <p:spPr>
          <a:xfrm>
            <a:off x="1503444" y="629727"/>
            <a:ext cx="6137111" cy="2833328"/>
          </a:xfrm>
          <a:prstGeom prst="rect">
            <a:avLst/>
          </a:prstGeom>
          <a:noFill/>
          <a:ln>
            <a:noFill/>
          </a:ln>
        </p:spPr>
      </p:pic>
      <p:sp>
        <p:nvSpPr>
          <p:cNvPr id="16" name="Google Shape;391;p55">
            <a:extLst>
              <a:ext uri="{FF2B5EF4-FFF2-40B4-BE49-F238E27FC236}">
                <a16:creationId xmlns:a16="http://schemas.microsoft.com/office/drawing/2014/main" id="{77E30DB8-A967-EE42-A525-8E9B383A3533}"/>
              </a:ext>
            </a:extLst>
          </p:cNvPr>
          <p:cNvSpPr txBox="1"/>
          <p:nvPr/>
        </p:nvSpPr>
        <p:spPr>
          <a:xfrm>
            <a:off x="277148" y="3097109"/>
            <a:ext cx="505314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262626"/>
                </a:solidFill>
                <a:latin typeface="Calibri"/>
                <a:ea typeface="Calibri"/>
                <a:cs typeface="Calibri"/>
                <a:sym typeface="Calibri"/>
              </a:rPr>
              <a:t>Popularity keeps increasing!</a:t>
            </a:r>
            <a:endParaRPr sz="2800" dirty="0">
              <a:solidFill>
                <a:srgbClr val="262626"/>
              </a:solidFill>
              <a:latin typeface="Calibri"/>
              <a:ea typeface="Calibri"/>
              <a:cs typeface="Calibri"/>
              <a:sym typeface="Calibri"/>
            </a:endParaRPr>
          </a:p>
        </p:txBody>
      </p:sp>
      <p:sp>
        <p:nvSpPr>
          <p:cNvPr id="17" name="Google Shape;391;p55">
            <a:extLst>
              <a:ext uri="{FF2B5EF4-FFF2-40B4-BE49-F238E27FC236}">
                <a16:creationId xmlns:a16="http://schemas.microsoft.com/office/drawing/2014/main" id="{912F3DCC-FF93-2649-8C5E-15B1C87896E6}"/>
              </a:ext>
            </a:extLst>
          </p:cNvPr>
          <p:cNvSpPr txBox="1"/>
          <p:nvPr/>
        </p:nvSpPr>
        <p:spPr>
          <a:xfrm>
            <a:off x="3700016" y="3729810"/>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2022</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124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269 Million</a:t>
            </a:r>
            <a:endParaRPr sz="2500" dirty="0">
              <a:solidFill>
                <a:srgbClr val="262626"/>
              </a:solidFill>
              <a:latin typeface="Calibri"/>
              <a:ea typeface="Calibri"/>
              <a:cs typeface="Calibri"/>
              <a:sym typeface="Calibri"/>
            </a:endParaRPr>
          </a:p>
        </p:txBody>
      </p:sp>
      <p:sp>
        <p:nvSpPr>
          <p:cNvPr id="18" name="Google Shape;391;p55">
            <a:extLst>
              <a:ext uri="{FF2B5EF4-FFF2-40B4-BE49-F238E27FC236}">
                <a16:creationId xmlns:a16="http://schemas.microsoft.com/office/drawing/2014/main" id="{24BE6396-D1A5-A54C-9279-CD37052AE6F6}"/>
              </a:ext>
            </a:extLst>
          </p:cNvPr>
          <p:cNvSpPr txBox="1"/>
          <p:nvPr/>
        </p:nvSpPr>
        <p:spPr>
          <a:xfrm>
            <a:off x="6396748" y="3729809"/>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2023</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282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587 Million</a:t>
            </a:r>
            <a:endParaRPr sz="2500" dirty="0">
              <a:solidFill>
                <a:srgbClr val="262626"/>
              </a:solidFill>
              <a:latin typeface="Calibri"/>
              <a:ea typeface="Calibri"/>
              <a:cs typeface="Calibri"/>
              <a:sym typeface="Calibri"/>
            </a:endParaRPr>
          </a:p>
        </p:txBody>
      </p:sp>
      <p:sp>
        <p:nvSpPr>
          <p:cNvPr id="19" name="Google Shape;391;p55">
            <a:extLst>
              <a:ext uri="{FF2B5EF4-FFF2-40B4-BE49-F238E27FC236}">
                <a16:creationId xmlns:a16="http://schemas.microsoft.com/office/drawing/2014/main" id="{1B38810F-8C6C-6346-88A2-A9937DFF262F}"/>
              </a:ext>
            </a:extLst>
          </p:cNvPr>
          <p:cNvSpPr txBox="1"/>
          <p:nvPr/>
        </p:nvSpPr>
        <p:spPr>
          <a:xfrm>
            <a:off x="-134968" y="3730147"/>
            <a:ext cx="4037610"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rgbClr val="262626"/>
                </a:solidFill>
                <a:latin typeface="Calibri"/>
                <a:ea typeface="Calibri"/>
                <a:cs typeface="Calibri"/>
                <a:sym typeface="Calibri"/>
              </a:rPr>
              <a:t>Time</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Packages</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Downloads (top 10%)</a:t>
            </a:r>
            <a:endParaRPr sz="2500" b="1" dirty="0">
              <a:solidFill>
                <a:srgbClr val="262626"/>
              </a:solidFill>
              <a:latin typeface="Calibri"/>
              <a:ea typeface="Calibri"/>
              <a:cs typeface="Calibri"/>
              <a:sym typeface="Calibri"/>
            </a:endParaRPr>
          </a:p>
        </p:txBody>
      </p:sp>
      <p:cxnSp>
        <p:nvCxnSpPr>
          <p:cNvPr id="20" name="Google Shape;423;p58">
            <a:extLst>
              <a:ext uri="{FF2B5EF4-FFF2-40B4-BE49-F238E27FC236}">
                <a16:creationId xmlns:a16="http://schemas.microsoft.com/office/drawing/2014/main" id="{640E6C47-1D16-FD4D-AB67-1A447C4CEFCD}"/>
              </a:ext>
            </a:extLst>
          </p:cNvPr>
          <p:cNvCxnSpPr>
            <a:cxnSpLocks/>
          </p:cNvCxnSpPr>
          <p:nvPr/>
        </p:nvCxnSpPr>
        <p:spPr>
          <a:xfrm>
            <a:off x="5557539" y="4362509"/>
            <a:ext cx="978473" cy="0"/>
          </a:xfrm>
          <a:prstGeom prst="straightConnector1">
            <a:avLst/>
          </a:prstGeom>
          <a:noFill/>
          <a:ln w="127000" cap="flat" cmpd="sng">
            <a:solidFill>
              <a:srgbClr val="4A86E8"/>
            </a:solidFill>
            <a:prstDash val="solid"/>
            <a:round/>
            <a:headEnd type="none" w="med" len="med"/>
            <a:tailEnd type="triangle" w="med" len="med"/>
          </a:ln>
        </p:spPr>
      </p:cxnSp>
      <p:sp>
        <p:nvSpPr>
          <p:cNvPr id="23" name="Google Shape;360;p52">
            <a:extLst>
              <a:ext uri="{FF2B5EF4-FFF2-40B4-BE49-F238E27FC236}">
                <a16:creationId xmlns:a16="http://schemas.microsoft.com/office/drawing/2014/main" id="{C175C507-4678-B34B-B6F2-DB79C24F89F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9</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TotalTime>
  <Words>1049</Words>
  <Application>Microsoft Macintosh PowerPoint</Application>
  <PresentationFormat>On-screen Show (16:9)</PresentationFormat>
  <Paragraphs>193</Paragraphs>
  <Slides>22</Slides>
  <Notes>22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Noto Sans Symbols</vt:lpstr>
      <vt:lpstr>Times</vt:lpstr>
      <vt:lpstr>Arial</vt:lpstr>
      <vt:lpstr>Arial</vt:lpstr>
      <vt:lpstr>Calibri</vt:lpstr>
      <vt:lpstr>Simple Light</vt:lpstr>
      <vt:lpstr>Purdue1</vt:lpstr>
      <vt:lpstr>Purdue1</vt:lpstr>
      <vt:lpstr>PeaTMOSS: A Dataset and Initial Analysis of Pre-Trained Models in Open-Source Software</vt:lpstr>
      <vt:lpstr>Contributions</vt:lpstr>
      <vt:lpstr>Background and Motivation</vt:lpstr>
      <vt:lpstr>Pre-Trained Model (PTM) Package</vt:lpstr>
      <vt:lpstr>Pre-Trained Model (PTM) Package</vt:lpstr>
      <vt:lpstr>Example Usage of PTM Package</vt:lpstr>
      <vt:lpstr>Example Usage of PTM Package</vt:lpstr>
      <vt:lpstr>Example Usage of PTM Package</vt:lpstr>
      <vt:lpstr>PTM Supply Chain</vt:lpstr>
      <vt:lpstr>Existing Datasets</vt:lpstr>
      <vt:lpstr>PeaTMOSS Dataset</vt:lpstr>
      <vt:lpstr>Pre-Trained Models in Open-Source Software</vt:lpstr>
      <vt:lpstr>DB Schema - Overview</vt:lpstr>
      <vt:lpstr>DB Schema – Basic PTM Metadata</vt:lpstr>
      <vt:lpstr>DB Schema - GitHub Project Metadata</vt:lpstr>
      <vt:lpstr>DB Schema - Enhanced PTM Metadata</vt:lpstr>
      <vt:lpstr>Example Statistics of PTM Supply Chain</vt:lpstr>
      <vt:lpstr>Mining PTM-Application License Compatibility</vt:lpstr>
      <vt:lpstr>Future Directions</vt:lpstr>
      <vt:lpstr>Future Direction on PTM - Overview</vt:lpstr>
      <vt:lpstr>Future Direction on PTM -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PeaTMOSS: A Dataset and Initial Analysis of Pre-Trained Models in Open-Source Software</dc:title>
  <cp:lastModifiedBy>Jiang, Wenxin</cp:lastModifiedBy>
  <cp:revision>28</cp:revision>
  <dcterms:modified xsi:type="dcterms:W3CDTF">2024-04-15T11:10:26Z</dcterms:modified>
</cp:coreProperties>
</file>